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6"/>
  </p:notesMasterIdLst>
  <p:handoutMasterIdLst>
    <p:handoutMasterId r:id="rId37"/>
  </p:handoutMasterIdLst>
  <p:sldIdLst>
    <p:sldId id="257" r:id="rId2"/>
    <p:sldId id="592" r:id="rId3"/>
    <p:sldId id="573" r:id="rId4"/>
    <p:sldId id="552" r:id="rId5"/>
    <p:sldId id="572" r:id="rId6"/>
    <p:sldId id="594" r:id="rId7"/>
    <p:sldId id="593" r:id="rId8"/>
    <p:sldId id="595" r:id="rId9"/>
    <p:sldId id="596" r:id="rId10"/>
    <p:sldId id="597" r:id="rId11"/>
    <p:sldId id="598" r:id="rId12"/>
    <p:sldId id="568" r:id="rId13"/>
    <p:sldId id="584" r:id="rId14"/>
    <p:sldId id="574" r:id="rId15"/>
    <p:sldId id="569" r:id="rId16"/>
    <p:sldId id="513" r:id="rId17"/>
    <p:sldId id="514" r:id="rId18"/>
    <p:sldId id="515" r:id="rId19"/>
    <p:sldId id="516" r:id="rId20"/>
    <p:sldId id="585" r:id="rId21"/>
    <p:sldId id="575" r:id="rId22"/>
    <p:sldId id="578" r:id="rId23"/>
    <p:sldId id="579" r:id="rId24"/>
    <p:sldId id="580" r:id="rId25"/>
    <p:sldId id="587" r:id="rId26"/>
    <p:sldId id="586" r:id="rId27"/>
    <p:sldId id="581" r:id="rId28"/>
    <p:sldId id="582" r:id="rId29"/>
    <p:sldId id="583" r:id="rId30"/>
    <p:sldId id="588" r:id="rId31"/>
    <p:sldId id="589" r:id="rId32"/>
    <p:sldId id="590" r:id="rId33"/>
    <p:sldId id="599" r:id="rId34"/>
    <p:sldId id="511" r:id="rId3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18">
          <p15:clr>
            <a:srgbClr val="A4A3A4"/>
          </p15:clr>
        </p15:guide>
        <p15:guide id="2" pos="35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77BC"/>
    <a:srgbClr val="FFC32E"/>
    <a:srgbClr val="B0D4FF"/>
    <a:srgbClr val="C7DCF4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2288" autoAdjust="0"/>
    <p:restoredTop sz="93139" autoAdjust="0"/>
  </p:normalViewPr>
  <p:slideViewPr>
    <p:cSldViewPr snapToGrid="0" snapToObjects="1">
      <p:cViewPr>
        <p:scale>
          <a:sx n="110" d="100"/>
          <a:sy n="110" d="100"/>
        </p:scale>
        <p:origin x="416" y="144"/>
      </p:cViewPr>
      <p:guideLst>
        <p:guide orient="horz" pos="2518"/>
        <p:guide pos="35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35F809-B08F-3445-B93F-E38BFAD4917D}" type="datetimeFigureOut">
              <a:rPr lang="en-US" smtClean="0"/>
              <a:t>11/29/19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C44682-B8B7-AF4E-8006-BF3145172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30080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svg>
</file>

<file path=ppt/media/image38.png>
</file>

<file path=ppt/media/image39.svg>
</file>

<file path=ppt/media/image4.png>
</file>

<file path=ppt/media/image40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93113E-F5D5-E749-B6AB-8076BAB89233}" type="datetimeFigureOut">
              <a:rPr lang="en-US" smtClean="0"/>
              <a:t>11/29/19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D209BD-E89E-3143-8153-EF392C421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6661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Leaders in high assurance research and development</a:t>
            </a:r>
          </a:p>
          <a:p>
            <a:r>
              <a:rPr lang="en-US" dirty="0"/>
              <a:t>Creating trustworthiness in critical systems</a:t>
            </a:r>
          </a:p>
          <a:p>
            <a:r>
              <a:rPr lang="en-US" dirty="0"/>
              <a:t>Solving your hardest computer science problems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209BD-E89E-3143-8153-EF392C42177B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8721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ome.jpg"/>
          <p:cNvPicPr>
            <a:picLocks noChangeAspect="1"/>
          </p:cNvPicPr>
          <p:nvPr userDrawn="1"/>
        </p:nvPicPr>
        <p:blipFill>
          <a:blip r:embed="rId2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4" name="Picture 3" descr="galois-pres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4854" y="3070958"/>
            <a:ext cx="2734292" cy="716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2764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List Slide Title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66725" y="1425575"/>
            <a:ext cx="8226425" cy="41148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07886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Outline Numbering Title</a:t>
            </a:r>
          </a:p>
        </p:txBody>
      </p:sp>
      <p:sp>
        <p:nvSpPr>
          <p:cNvPr id="3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66725" y="1425575"/>
            <a:ext cx="8226425" cy="4114800"/>
          </a:xfrm>
        </p:spPr>
        <p:txBody>
          <a:bodyPr/>
          <a:lstStyle>
            <a:lvl1pPr marL="400050" indent="-400050">
              <a:buFont typeface="+mj-lt"/>
              <a:buAutoNum type="romanUcPeriod"/>
              <a:defRPr sz="2000"/>
            </a:lvl1pPr>
            <a:lvl2pPr marL="800100" indent="-342900">
              <a:buFont typeface="+mj-lt"/>
              <a:buAutoNum type="alphaUcPeriod"/>
              <a:defRPr sz="2000"/>
            </a:lvl2pPr>
            <a:lvl3pPr marL="1257300" indent="-342900">
              <a:buFont typeface="+mj-lt"/>
              <a:buAutoNum type="arabicPeriod"/>
              <a:defRPr sz="1800"/>
            </a:lvl3pPr>
            <a:lvl4pPr marL="1652587" indent="-342900">
              <a:buFont typeface="+mj-lt"/>
              <a:buAutoNum type="alphaLcPeriod"/>
              <a:defRPr sz="1600"/>
            </a:lvl4pPr>
            <a:lvl5pPr marL="2114550" indent="-400050">
              <a:buFont typeface="+mj-lt"/>
              <a:buAutoNum type="romanLcPeriod"/>
              <a:defRPr sz="1600">
                <a:solidFill>
                  <a:schemeClr val="tx1"/>
                </a:solidFill>
              </a:defRPr>
            </a:lvl5pPr>
            <a:lvl6pPr>
              <a:defRPr sz="1600" baseline="0">
                <a:solidFill>
                  <a:schemeClr val="tx1"/>
                </a:solidFill>
              </a:defRPr>
            </a:lvl6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</p:txBody>
      </p:sp>
    </p:spTree>
    <p:extLst>
      <p:ext uri="{BB962C8B-B14F-4D97-AF65-F5344CB8AC3E}">
        <p14:creationId xmlns:p14="http://schemas.microsoft.com/office/powerpoint/2010/main" val="2857538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5_Custom Layout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6337" y="3441423"/>
            <a:ext cx="8223090" cy="388713"/>
          </a:xfrm>
        </p:spPr>
        <p:txBody>
          <a:bodyPr>
            <a:noAutofit/>
          </a:bodyPr>
          <a:lstStyle>
            <a:lvl1pPr>
              <a:defRPr sz="3400" baseline="0">
                <a:solidFill>
                  <a:srgbClr val="FFC32E"/>
                </a:solidFill>
              </a:defRPr>
            </a:lvl1pPr>
          </a:lstStyle>
          <a:p>
            <a:r>
              <a:rPr lang="en-US" dirty="0"/>
              <a:t>This is a chapter title page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6336" y="4010000"/>
            <a:ext cx="5756664" cy="1724025"/>
          </a:xfrm>
        </p:spPr>
        <p:txBody>
          <a:bodyPr>
            <a:normAutofit/>
          </a:bodyPr>
          <a:lstStyle>
            <a:lvl1pPr>
              <a:spcAft>
                <a:spcPts val="600"/>
              </a:spcAft>
              <a:defRPr sz="1600" baseline="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This is an intro for a chapter section. This can be a brief excerpt. 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466337" y="466279"/>
            <a:ext cx="4284979" cy="268346"/>
          </a:xfrm>
        </p:spPr>
        <p:txBody>
          <a:bodyPr>
            <a:normAutofit/>
          </a:bodyPr>
          <a:lstStyle>
            <a:lvl1pPr algn="l">
              <a:defRPr sz="1000" b="1" i="0" baseline="0">
                <a:solidFill>
                  <a:schemeClr val="bg1">
                    <a:lumMod val="65000"/>
                  </a:schemeClr>
                </a:solidFill>
                <a:latin typeface="Helvetica"/>
                <a:cs typeface="Helvetica"/>
              </a:defRPr>
            </a:lvl1pPr>
          </a:lstStyle>
          <a:p>
            <a:pPr lvl="0"/>
            <a:r>
              <a:rPr lang="en-US" dirty="0"/>
              <a:t>Title of the Presentation</a:t>
            </a:r>
          </a:p>
        </p:txBody>
      </p:sp>
    </p:spTree>
    <p:extLst>
      <p:ext uri="{BB962C8B-B14F-4D97-AF65-F5344CB8AC3E}">
        <p14:creationId xmlns:p14="http://schemas.microsoft.com/office/powerpoint/2010/main" val="17592527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6337" y="3441423"/>
            <a:ext cx="8223090" cy="388713"/>
          </a:xfrm>
        </p:spPr>
        <p:txBody>
          <a:bodyPr>
            <a:noAutofit/>
          </a:bodyPr>
          <a:lstStyle>
            <a:lvl1pPr>
              <a:defRPr sz="3400" baseline="0">
                <a:solidFill>
                  <a:srgbClr val="FFC32E"/>
                </a:solidFill>
              </a:defRPr>
            </a:lvl1pPr>
          </a:lstStyle>
          <a:p>
            <a:r>
              <a:rPr lang="en-US" dirty="0"/>
              <a:t>This is a chapter title page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6336" y="4010000"/>
            <a:ext cx="5756664" cy="1724025"/>
          </a:xfrm>
        </p:spPr>
        <p:txBody>
          <a:bodyPr>
            <a:normAutofit/>
          </a:bodyPr>
          <a:lstStyle>
            <a:lvl1pPr>
              <a:spcAft>
                <a:spcPts val="600"/>
              </a:spcAft>
              <a:defRPr sz="1600" baseline="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This is an intro for a chapter section. This can be a brief excerpt. </a:t>
            </a:r>
          </a:p>
        </p:txBody>
      </p:sp>
    </p:spTree>
    <p:extLst>
      <p:ext uri="{BB962C8B-B14F-4D97-AF65-F5344CB8AC3E}">
        <p14:creationId xmlns:p14="http://schemas.microsoft.com/office/powerpoint/2010/main" val="26929716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rgbClr val="3777B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60375" y="4010000"/>
            <a:ext cx="8229052" cy="907722"/>
          </a:xfrm>
        </p:spPr>
        <p:txBody>
          <a:bodyPr>
            <a:normAutofit/>
          </a:bodyPr>
          <a:lstStyle>
            <a:lvl1pPr marL="0" indent="0" algn="l">
              <a:spcAft>
                <a:spcPts val="0"/>
              </a:spcAft>
              <a:buNone/>
              <a:defRPr sz="1400" b="1" i="0" cap="none">
                <a:solidFill>
                  <a:schemeClr val="bg1"/>
                </a:solidFill>
                <a:latin typeface="Helvetica"/>
                <a:cs typeface="Helvetica"/>
              </a:defRPr>
            </a:lvl1pPr>
          </a:lstStyle>
          <a:p>
            <a:pPr lvl="0"/>
            <a:r>
              <a:rPr lang="en-US" dirty="0"/>
              <a:t>Presenter’s Name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466337" y="3441423"/>
            <a:ext cx="8223090" cy="388713"/>
          </a:xfrm>
        </p:spPr>
        <p:txBody>
          <a:bodyPr>
            <a:noAutofit/>
          </a:bodyPr>
          <a:lstStyle>
            <a:lvl1pPr>
              <a:defRPr sz="3400" baseline="0">
                <a:solidFill>
                  <a:srgbClr val="FFC32E"/>
                </a:solidFill>
              </a:defRPr>
            </a:lvl1pPr>
          </a:lstStyle>
          <a:p>
            <a:r>
              <a:rPr lang="en-US" dirty="0"/>
              <a:t>This is a presentation title page</a:t>
            </a:r>
          </a:p>
        </p:txBody>
      </p:sp>
      <p:pic>
        <p:nvPicPr>
          <p:cNvPr id="4" name="Picture 3" descr="galois-pres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660" y="552294"/>
            <a:ext cx="2032696" cy="532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8453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gradFill flip="none" rotWithShape="1">
          <a:gsLst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lin ang="1614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466337" y="3437583"/>
            <a:ext cx="8223090" cy="1206556"/>
          </a:xfrm>
        </p:spPr>
        <p:txBody>
          <a:bodyPr>
            <a:normAutofit/>
          </a:bodyPr>
          <a:lstStyle>
            <a:lvl1pPr>
              <a:defRPr sz="3200" b="1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</a:lstStyle>
          <a:p>
            <a:pPr lvl="0"/>
            <a:r>
              <a:rPr lang="en-US" dirty="0"/>
              <a:t>This is an area for a short quote or sentence.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457200" y="5926678"/>
            <a:ext cx="8232227" cy="403225"/>
          </a:xfrm>
        </p:spPr>
        <p:txBody>
          <a:bodyPr>
            <a:normAutofit/>
          </a:bodyPr>
          <a:lstStyle>
            <a:lvl1pPr>
              <a:defRPr sz="1300" b="1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</a:lstStyle>
          <a:p>
            <a:pPr lvl="0"/>
            <a:r>
              <a:rPr lang="en-US" dirty="0"/>
              <a:t>- </a:t>
            </a:r>
            <a:r>
              <a:rPr lang="en-US" dirty="0" err="1"/>
              <a:t>Evariste</a:t>
            </a:r>
            <a:r>
              <a:rPr lang="en-US" dirty="0"/>
              <a:t> Galois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0" y="6544526"/>
            <a:ext cx="9144000" cy="313474"/>
          </a:xfrm>
          <a:prstGeom prst="rect">
            <a:avLst/>
          </a:prstGeom>
          <a:solidFill>
            <a:srgbClr val="3777B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 descr="galois-ico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81" y="6630977"/>
            <a:ext cx="223161" cy="169295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6597020" y="6606642"/>
            <a:ext cx="2448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1"/>
                </a:solidFill>
                <a:latin typeface="Helvetica"/>
                <a:cs typeface="Helvetica"/>
              </a:rPr>
              <a:t>© 2019 Galois,</a:t>
            </a:r>
            <a:r>
              <a:rPr lang="en-US" sz="1000" b="0" i="0" baseline="0" dirty="0">
                <a:solidFill>
                  <a:schemeClr val="bg1"/>
                </a:solidFill>
                <a:latin typeface="Helvetica"/>
                <a:cs typeface="Helvetica"/>
              </a:rPr>
              <a:t> Inc.</a:t>
            </a:r>
            <a:endParaRPr lang="en-US" sz="1000" b="0" i="0" dirty="0">
              <a:latin typeface="Helvetica"/>
              <a:cs typeface="Helvetica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4256192" y="6581777"/>
            <a:ext cx="631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A23579D-7CA2-5A45-A47D-F9781EB38D53}" type="slidenum">
              <a:rPr lang="en-US" sz="1100" b="0" i="0" baseline="0" smtClean="0">
                <a:solidFill>
                  <a:schemeClr val="bg1"/>
                </a:solidFill>
                <a:latin typeface="Helvetica"/>
                <a:cs typeface="Helvetica"/>
              </a:rPr>
              <a:t>‹#›</a:t>
            </a:fld>
            <a:endParaRPr lang="en-US" sz="1100" b="0" i="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6557205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6337" y="1050925"/>
            <a:ext cx="8223638" cy="404893"/>
          </a:xfrm>
        </p:spPr>
        <p:txBody>
          <a:bodyPr>
            <a:noAutofit/>
          </a:bodyPr>
          <a:lstStyle>
            <a:lvl1pPr>
              <a:defRPr sz="2800" b="1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6337" y="1693862"/>
            <a:ext cx="8223638" cy="4429125"/>
          </a:xfrm>
        </p:spPr>
        <p:txBody>
          <a:bodyPr>
            <a:normAutofit/>
          </a:bodyPr>
          <a:lstStyle>
            <a:lvl1pPr>
              <a:spcAft>
                <a:spcPts val="0"/>
              </a:spcAft>
              <a:defRPr sz="2000" b="1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0" y="6544526"/>
            <a:ext cx="9144000" cy="313474"/>
          </a:xfrm>
          <a:prstGeom prst="rect">
            <a:avLst/>
          </a:prstGeom>
          <a:solidFill>
            <a:srgbClr val="3777B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 descr="galois-ico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81" y="6630977"/>
            <a:ext cx="223161" cy="169295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>
          <a:xfrm>
            <a:off x="6597020" y="6606642"/>
            <a:ext cx="2448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1"/>
                </a:solidFill>
                <a:latin typeface="Helvetica"/>
                <a:cs typeface="Helvetica"/>
              </a:rPr>
              <a:t>© 2019 Galois,</a:t>
            </a:r>
            <a:r>
              <a:rPr lang="en-US" sz="1000" b="0" i="0" baseline="0" dirty="0">
                <a:solidFill>
                  <a:schemeClr val="bg1"/>
                </a:solidFill>
                <a:latin typeface="Helvetica"/>
                <a:cs typeface="Helvetica"/>
              </a:rPr>
              <a:t> Inc.</a:t>
            </a:r>
            <a:endParaRPr lang="en-US" sz="1000" b="0" i="0" dirty="0">
              <a:latin typeface="Helvetica"/>
              <a:cs typeface="Helvetica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4256192" y="6581777"/>
            <a:ext cx="631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A23579D-7CA2-5A45-A47D-F9781EB38D53}" type="slidenum">
              <a:rPr lang="en-US" sz="1100" b="0" i="0" baseline="0" smtClean="0">
                <a:solidFill>
                  <a:schemeClr val="bg1"/>
                </a:solidFill>
                <a:latin typeface="Helvetica"/>
                <a:cs typeface="Helvetica"/>
              </a:rPr>
              <a:t>‹#›</a:t>
            </a:fld>
            <a:endParaRPr lang="en-US" sz="1100" b="0" i="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9680272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 userDrawn="1"/>
        </p:nvSpPr>
        <p:spPr>
          <a:xfrm>
            <a:off x="6597020" y="6591402"/>
            <a:ext cx="244875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bg1"/>
                </a:solidFill>
                <a:latin typeface="Helvetica"/>
                <a:cs typeface="Helvetica"/>
              </a:rPr>
              <a:t>© 2014 Galois, </a:t>
            </a:r>
            <a:r>
              <a:rPr lang="en-US" sz="700" b="0" i="0" dirty="0" err="1">
                <a:solidFill>
                  <a:schemeClr val="bg1"/>
                </a:solidFill>
                <a:latin typeface="Helvetica"/>
                <a:cs typeface="Helvetica"/>
              </a:rPr>
              <a:t>Inc</a:t>
            </a:r>
            <a:endParaRPr lang="en-US" sz="700" b="0" i="0" dirty="0">
              <a:latin typeface="Helvetica"/>
              <a:cs typeface="Helvetica"/>
            </a:endParaRPr>
          </a:p>
          <a:p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466336" y="1050925"/>
            <a:ext cx="8201413" cy="404893"/>
          </a:xfrm>
        </p:spPr>
        <p:txBody>
          <a:bodyPr>
            <a:noAutofit/>
          </a:bodyPr>
          <a:lstStyle>
            <a:lvl1pPr>
              <a:defRPr sz="2800" b="1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6337" y="1693862"/>
            <a:ext cx="3879885" cy="444030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This is a two column layout.</a:t>
            </a:r>
          </a:p>
        </p:txBody>
      </p:sp>
      <p:sp>
        <p:nvSpPr>
          <p:cNvPr id="19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802364" y="1693862"/>
            <a:ext cx="3878086" cy="444030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This is a two column layout.</a:t>
            </a:r>
          </a:p>
        </p:txBody>
      </p:sp>
      <p:sp>
        <p:nvSpPr>
          <p:cNvPr id="22" name="Rectangle 21"/>
          <p:cNvSpPr/>
          <p:nvPr userDrawn="1"/>
        </p:nvSpPr>
        <p:spPr>
          <a:xfrm>
            <a:off x="0" y="6544526"/>
            <a:ext cx="9144000" cy="313474"/>
          </a:xfrm>
          <a:prstGeom prst="rect">
            <a:avLst/>
          </a:prstGeom>
          <a:solidFill>
            <a:srgbClr val="3777B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galois-ico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81" y="6630977"/>
            <a:ext cx="223161" cy="169295"/>
          </a:xfrm>
          <a:prstGeom prst="rect">
            <a:avLst/>
          </a:prstGeom>
        </p:spPr>
      </p:pic>
      <p:sp>
        <p:nvSpPr>
          <p:cNvPr id="24" name="TextBox 23"/>
          <p:cNvSpPr txBox="1"/>
          <p:nvPr userDrawn="1"/>
        </p:nvSpPr>
        <p:spPr>
          <a:xfrm>
            <a:off x="6597020" y="6606642"/>
            <a:ext cx="2448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1"/>
                </a:solidFill>
                <a:latin typeface="Helvetica"/>
                <a:cs typeface="Helvetica"/>
              </a:rPr>
              <a:t>© 2019 Galois,</a:t>
            </a:r>
            <a:r>
              <a:rPr lang="en-US" sz="1000" b="0" i="0" baseline="0" dirty="0">
                <a:solidFill>
                  <a:schemeClr val="bg1"/>
                </a:solidFill>
                <a:latin typeface="Helvetica"/>
                <a:cs typeface="Helvetica"/>
              </a:rPr>
              <a:t> Inc.</a:t>
            </a:r>
            <a:endParaRPr lang="en-US" sz="1000" b="0" i="0" dirty="0">
              <a:latin typeface="Helvetica"/>
              <a:cs typeface="Helvetica"/>
            </a:endParaRPr>
          </a:p>
        </p:txBody>
      </p:sp>
      <p:sp>
        <p:nvSpPr>
          <p:cNvPr id="25" name="TextBox 24"/>
          <p:cNvSpPr txBox="1"/>
          <p:nvPr userDrawn="1"/>
        </p:nvSpPr>
        <p:spPr>
          <a:xfrm>
            <a:off x="4256192" y="6581777"/>
            <a:ext cx="631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A23579D-7CA2-5A45-A47D-F9781EB38D53}" type="slidenum">
              <a:rPr lang="en-US" sz="1100" b="0" i="0" baseline="0" smtClean="0">
                <a:solidFill>
                  <a:schemeClr val="bg1"/>
                </a:solidFill>
                <a:latin typeface="Helvetica"/>
                <a:cs typeface="Helvetica"/>
              </a:rPr>
              <a:t>‹#›</a:t>
            </a:fld>
            <a:endParaRPr lang="en-US" sz="1100" b="0" i="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2753645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6337" y="1698750"/>
            <a:ext cx="3879885" cy="291918"/>
          </a:xfrm>
        </p:spPr>
        <p:txBody>
          <a:bodyPr anchor="b">
            <a:noAutofit/>
          </a:bodyPr>
          <a:lstStyle>
            <a:lvl1pPr marL="0" indent="0">
              <a:buNone/>
              <a:defRPr sz="1400" b="1" i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6337" y="2066187"/>
            <a:ext cx="3879885" cy="4135492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This is a two column layout.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2364" y="1698750"/>
            <a:ext cx="3878086" cy="291918"/>
          </a:xfrm>
        </p:spPr>
        <p:txBody>
          <a:bodyPr anchor="b">
            <a:noAutofit/>
          </a:bodyPr>
          <a:lstStyle>
            <a:lvl1pPr marL="0" indent="0">
              <a:buNone/>
              <a:defRPr sz="1400" b="1" i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802364" y="2066187"/>
            <a:ext cx="3878086" cy="4153764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This is a two column layout.</a:t>
            </a:r>
          </a:p>
        </p:txBody>
      </p:sp>
      <p:sp>
        <p:nvSpPr>
          <p:cNvPr id="22" name="TextBox 21"/>
          <p:cNvSpPr txBox="1"/>
          <p:nvPr userDrawn="1"/>
        </p:nvSpPr>
        <p:spPr>
          <a:xfrm>
            <a:off x="6597020" y="6591402"/>
            <a:ext cx="244875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bg1"/>
                </a:solidFill>
                <a:latin typeface="Helvetica"/>
                <a:cs typeface="Helvetica"/>
              </a:rPr>
              <a:t>© 2014 Galois, </a:t>
            </a:r>
            <a:r>
              <a:rPr lang="en-US" sz="700" b="0" i="0" dirty="0" err="1">
                <a:solidFill>
                  <a:schemeClr val="bg1"/>
                </a:solidFill>
                <a:latin typeface="Helvetica"/>
                <a:cs typeface="Helvetica"/>
              </a:rPr>
              <a:t>Inc</a:t>
            </a:r>
            <a:endParaRPr lang="en-US" sz="700" b="0" i="0" dirty="0">
              <a:latin typeface="Helvetica"/>
              <a:cs typeface="Helvetica"/>
            </a:endParaRPr>
          </a:p>
          <a:p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466337" y="1050925"/>
            <a:ext cx="8220464" cy="404893"/>
          </a:xfrm>
        </p:spPr>
        <p:txBody>
          <a:bodyPr>
            <a:noAutofit/>
          </a:bodyPr>
          <a:lstStyle>
            <a:lvl1pPr>
              <a:defRPr sz="2800" b="1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Rectangle 12"/>
          <p:cNvSpPr/>
          <p:nvPr userDrawn="1"/>
        </p:nvSpPr>
        <p:spPr>
          <a:xfrm>
            <a:off x="0" y="6544526"/>
            <a:ext cx="9144000" cy="313474"/>
          </a:xfrm>
          <a:prstGeom prst="rect">
            <a:avLst/>
          </a:prstGeom>
          <a:solidFill>
            <a:srgbClr val="3777B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" name="Picture 13" descr="galois-ico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81" y="6630977"/>
            <a:ext cx="223161" cy="169295"/>
          </a:xfrm>
          <a:prstGeom prst="rect">
            <a:avLst/>
          </a:prstGeom>
        </p:spPr>
      </p:pic>
      <p:sp>
        <p:nvSpPr>
          <p:cNvPr id="16" name="TextBox 15"/>
          <p:cNvSpPr txBox="1"/>
          <p:nvPr userDrawn="1"/>
        </p:nvSpPr>
        <p:spPr>
          <a:xfrm>
            <a:off x="6597020" y="6606642"/>
            <a:ext cx="2448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1"/>
                </a:solidFill>
                <a:latin typeface="Helvetica"/>
                <a:cs typeface="Helvetica"/>
              </a:rPr>
              <a:t>© 2019 Galois,</a:t>
            </a:r>
            <a:r>
              <a:rPr lang="en-US" sz="1000" b="0" i="0" baseline="0" dirty="0">
                <a:solidFill>
                  <a:schemeClr val="bg1"/>
                </a:solidFill>
                <a:latin typeface="Helvetica"/>
                <a:cs typeface="Helvetica"/>
              </a:rPr>
              <a:t> Inc.</a:t>
            </a:r>
            <a:endParaRPr lang="en-US" sz="1000" b="0" i="0" dirty="0">
              <a:latin typeface="Helvetica"/>
              <a:cs typeface="Helvetica"/>
            </a:endParaRPr>
          </a:p>
        </p:txBody>
      </p:sp>
      <p:sp>
        <p:nvSpPr>
          <p:cNvPr id="17" name="TextBox 16"/>
          <p:cNvSpPr txBox="1"/>
          <p:nvPr userDrawn="1"/>
        </p:nvSpPr>
        <p:spPr>
          <a:xfrm>
            <a:off x="4256192" y="6581777"/>
            <a:ext cx="631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A23579D-7CA2-5A45-A47D-F9781EB38D53}" type="slidenum">
              <a:rPr lang="en-US" sz="1100" b="0" i="0" baseline="0" smtClean="0">
                <a:solidFill>
                  <a:schemeClr val="bg1"/>
                </a:solidFill>
                <a:latin typeface="Helvetica"/>
                <a:cs typeface="Helvetica"/>
              </a:rPr>
              <a:t>‹#›</a:t>
            </a:fld>
            <a:endParaRPr lang="en-US" sz="1100" b="0" i="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5629597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466336" y="1050925"/>
            <a:ext cx="8220463" cy="404893"/>
          </a:xfrm>
        </p:spPr>
        <p:txBody>
          <a:bodyPr>
            <a:noAutofit/>
          </a:bodyPr>
          <a:lstStyle>
            <a:lvl1pPr>
              <a:defRPr sz="2800" b="1" i="0" baseline="0">
                <a:solidFill>
                  <a:schemeClr val="tx1">
                    <a:lumMod val="85000"/>
                    <a:lumOff val="15000"/>
                  </a:schemeClr>
                </a:solidFill>
                <a:latin typeface="Helvetica"/>
                <a:cs typeface="Helvetica"/>
              </a:defRPr>
            </a:lvl1pPr>
          </a:lstStyle>
          <a:p>
            <a:r>
              <a:rPr lang="en-US" dirty="0"/>
              <a:t>Title to Image</a:t>
            </a:r>
          </a:p>
        </p:txBody>
      </p:sp>
      <p:sp>
        <p:nvSpPr>
          <p:cNvPr id="17" name="Rectangle 16"/>
          <p:cNvSpPr/>
          <p:nvPr userDrawn="1"/>
        </p:nvSpPr>
        <p:spPr>
          <a:xfrm>
            <a:off x="0" y="6544526"/>
            <a:ext cx="9144000" cy="313474"/>
          </a:xfrm>
          <a:prstGeom prst="rect">
            <a:avLst/>
          </a:prstGeom>
          <a:solidFill>
            <a:srgbClr val="3777B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8" name="Picture 17" descr="galois-ico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81" y="6630977"/>
            <a:ext cx="223161" cy="169295"/>
          </a:xfrm>
          <a:prstGeom prst="rect">
            <a:avLst/>
          </a:prstGeom>
        </p:spPr>
      </p:pic>
      <p:sp>
        <p:nvSpPr>
          <p:cNvPr id="19" name="TextBox 18"/>
          <p:cNvSpPr txBox="1"/>
          <p:nvPr userDrawn="1"/>
        </p:nvSpPr>
        <p:spPr>
          <a:xfrm>
            <a:off x="6597020" y="6606642"/>
            <a:ext cx="2448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1"/>
                </a:solidFill>
                <a:latin typeface="Helvetica"/>
                <a:cs typeface="Helvetica"/>
              </a:rPr>
              <a:t>© 2019 Galois,</a:t>
            </a:r>
            <a:r>
              <a:rPr lang="en-US" sz="1000" b="0" i="0" baseline="0" dirty="0">
                <a:solidFill>
                  <a:schemeClr val="bg1"/>
                </a:solidFill>
                <a:latin typeface="Helvetica"/>
                <a:cs typeface="Helvetica"/>
              </a:rPr>
              <a:t> Inc.</a:t>
            </a:r>
            <a:endParaRPr lang="en-US" sz="1000" b="0" i="0" dirty="0">
              <a:latin typeface="Helvetica"/>
              <a:cs typeface="Helvetica"/>
            </a:endParaRPr>
          </a:p>
        </p:txBody>
      </p:sp>
      <p:sp>
        <p:nvSpPr>
          <p:cNvPr id="20" name="TextBox 19"/>
          <p:cNvSpPr txBox="1"/>
          <p:nvPr userDrawn="1"/>
        </p:nvSpPr>
        <p:spPr>
          <a:xfrm>
            <a:off x="4256192" y="6581777"/>
            <a:ext cx="631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A23579D-7CA2-5A45-A47D-F9781EB38D53}" type="slidenum">
              <a:rPr lang="en-US" sz="1100" b="0" i="0" baseline="0" smtClean="0">
                <a:solidFill>
                  <a:schemeClr val="bg1"/>
                </a:solidFill>
                <a:latin typeface="Helvetica"/>
                <a:cs typeface="Helvetica"/>
              </a:rPr>
              <a:t>‹#›</a:t>
            </a:fld>
            <a:endParaRPr lang="en-US" sz="1100" b="0" i="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6964452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>
          <a:xfrm>
            <a:off x="0" y="6544526"/>
            <a:ext cx="9144000" cy="313474"/>
          </a:xfrm>
          <a:prstGeom prst="rect">
            <a:avLst/>
          </a:prstGeom>
          <a:solidFill>
            <a:srgbClr val="3777B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9" name="Picture 18" descr="galois-ico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81" y="6630977"/>
            <a:ext cx="223161" cy="169295"/>
          </a:xfrm>
          <a:prstGeom prst="rect">
            <a:avLst/>
          </a:prstGeom>
        </p:spPr>
      </p:pic>
      <p:sp>
        <p:nvSpPr>
          <p:cNvPr id="20" name="TextBox 19"/>
          <p:cNvSpPr txBox="1"/>
          <p:nvPr userDrawn="1"/>
        </p:nvSpPr>
        <p:spPr>
          <a:xfrm>
            <a:off x="6597020" y="6606642"/>
            <a:ext cx="2448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1"/>
                </a:solidFill>
                <a:latin typeface="Helvetica"/>
                <a:cs typeface="Helvetica"/>
              </a:rPr>
              <a:t>© 2019 Galois,</a:t>
            </a:r>
            <a:r>
              <a:rPr lang="en-US" sz="1000" b="0" i="0" baseline="0" dirty="0">
                <a:solidFill>
                  <a:schemeClr val="bg1"/>
                </a:solidFill>
                <a:latin typeface="Helvetica"/>
                <a:cs typeface="Helvetica"/>
              </a:rPr>
              <a:t> Inc.</a:t>
            </a:r>
            <a:endParaRPr lang="en-US" sz="1000" b="0" i="0" dirty="0">
              <a:latin typeface="Helvetica"/>
              <a:cs typeface="Helvetica"/>
            </a:endParaRPr>
          </a:p>
        </p:txBody>
      </p:sp>
      <p:sp>
        <p:nvSpPr>
          <p:cNvPr id="21" name="TextBox 20"/>
          <p:cNvSpPr txBox="1"/>
          <p:nvPr userDrawn="1"/>
        </p:nvSpPr>
        <p:spPr>
          <a:xfrm>
            <a:off x="4256192" y="6581777"/>
            <a:ext cx="631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A23579D-7CA2-5A45-A47D-F9781EB38D53}" type="slidenum">
              <a:rPr lang="en-US" sz="1100" b="0" i="0" baseline="0" smtClean="0">
                <a:solidFill>
                  <a:schemeClr val="bg1"/>
                </a:solidFill>
                <a:latin typeface="Helvetica"/>
                <a:cs typeface="Helvetica"/>
              </a:rPr>
              <a:t>‹#›</a:t>
            </a:fld>
            <a:endParaRPr lang="en-US" sz="1100" b="0" i="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1371023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731520"/>
            <a:ext cx="8226107" cy="7315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This is a page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54480"/>
            <a:ext cx="8226107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6544526"/>
            <a:ext cx="9144000" cy="313474"/>
          </a:xfrm>
          <a:prstGeom prst="rect">
            <a:avLst/>
          </a:prstGeom>
          <a:solidFill>
            <a:srgbClr val="3777B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galois-icon.png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81" y="6630977"/>
            <a:ext cx="223161" cy="169295"/>
          </a:xfrm>
          <a:prstGeom prst="rect">
            <a:avLst/>
          </a:prstGeom>
        </p:spPr>
      </p:pic>
      <p:sp>
        <p:nvSpPr>
          <p:cNvPr id="6" name="TextBox 5"/>
          <p:cNvSpPr txBox="1"/>
          <p:nvPr userDrawn="1"/>
        </p:nvSpPr>
        <p:spPr>
          <a:xfrm>
            <a:off x="6597020" y="6606642"/>
            <a:ext cx="2448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1"/>
                </a:solidFill>
                <a:latin typeface="Helvetica"/>
                <a:cs typeface="Helvetica"/>
              </a:rPr>
              <a:t>© 2019 Galois,</a:t>
            </a:r>
            <a:r>
              <a:rPr lang="en-US" sz="1000" b="0" i="0" baseline="0" dirty="0">
                <a:solidFill>
                  <a:schemeClr val="bg1"/>
                </a:solidFill>
                <a:latin typeface="Helvetica"/>
                <a:cs typeface="Helvetica"/>
              </a:rPr>
              <a:t> Inc.</a:t>
            </a:r>
            <a:endParaRPr lang="en-US" sz="1000" b="0" i="0" dirty="0">
              <a:latin typeface="Helvetica"/>
              <a:cs typeface="Helvetica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4256192" y="6581777"/>
            <a:ext cx="631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A23579D-7CA2-5A45-A47D-F9781EB38D53}" type="slidenum">
              <a:rPr lang="en-US" sz="1100" b="0" i="0" baseline="0" smtClean="0">
                <a:solidFill>
                  <a:schemeClr val="bg1"/>
                </a:solidFill>
                <a:latin typeface="Helvetica"/>
                <a:cs typeface="Helvetica"/>
              </a:rPr>
              <a:t>‹#›</a:t>
            </a:fld>
            <a:endParaRPr lang="en-US" sz="1100" b="0" i="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283824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0" r:id="rId2"/>
    <p:sldLayoutId id="2147483649" r:id="rId3"/>
    <p:sldLayoutId id="2147483661" r:id="rId4"/>
    <p:sldLayoutId id="2147483650" r:id="rId5"/>
    <p:sldLayoutId id="2147483652" r:id="rId6"/>
    <p:sldLayoutId id="2147483653" r:id="rId7"/>
    <p:sldLayoutId id="2147483654" r:id="rId8"/>
    <p:sldLayoutId id="2147483655" r:id="rId9"/>
    <p:sldLayoutId id="2147483663" r:id="rId10"/>
    <p:sldLayoutId id="2147483664" r:id="rId11"/>
    <p:sldLayoutId id="2147483665" r:id="rId12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i="0" kern="1200" cap="none" baseline="0">
          <a:solidFill>
            <a:schemeClr val="tx1">
              <a:lumMod val="75000"/>
              <a:lumOff val="25000"/>
            </a:schemeClr>
          </a:solidFill>
          <a:latin typeface="Helvetica"/>
          <a:ea typeface="+mj-ea"/>
          <a:cs typeface="Helvetica Light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spcAft>
          <a:spcPts val="0"/>
        </a:spcAft>
        <a:buFont typeface="Arial"/>
        <a:buNone/>
        <a:defRPr sz="3200" b="0" i="0" kern="1200">
          <a:solidFill>
            <a:schemeClr val="tx1"/>
          </a:solidFill>
          <a:latin typeface="Helvetica Light"/>
          <a:ea typeface="+mn-ea"/>
          <a:cs typeface="Helvetica Light"/>
        </a:defRPr>
      </a:lvl1pPr>
      <a:lvl2pPr marL="630238" indent="-173038" algn="l" defTabSz="457200" rtl="0" eaLnBrk="1" latinLnBrk="0" hangingPunct="1">
        <a:spcBef>
          <a:spcPct val="20000"/>
        </a:spcBef>
        <a:buFont typeface="Wingdings" panose="05000000000000000000" pitchFamily="2" charset="2"/>
        <a:buChar char="§"/>
        <a:defRPr sz="2400" b="0" i="0" kern="1200">
          <a:solidFill>
            <a:schemeClr val="tx1"/>
          </a:solidFill>
          <a:latin typeface="Helvetica Light"/>
          <a:ea typeface="+mn-ea"/>
          <a:cs typeface="Helvetica Light"/>
        </a:defRPr>
      </a:lvl2pPr>
      <a:lvl3pPr marL="1084263" indent="-169863" algn="l" defTabSz="457200" rtl="0" eaLnBrk="1" latinLnBrk="0" hangingPunct="1">
        <a:spcBef>
          <a:spcPct val="20000"/>
        </a:spcBef>
        <a:buFont typeface="Arial"/>
        <a:buChar char="•"/>
        <a:defRPr sz="2400" b="0" i="0" kern="1200">
          <a:solidFill>
            <a:schemeClr val="tx1"/>
          </a:solidFill>
          <a:latin typeface="Helvetica Light"/>
          <a:ea typeface="+mn-ea"/>
          <a:cs typeface="Helvetica Light"/>
        </a:defRPr>
      </a:lvl3pPr>
      <a:lvl4pPr marL="1489075" indent="-179388" algn="l" defTabSz="457200" rtl="0" eaLnBrk="1" latinLnBrk="0" hangingPunct="1">
        <a:spcBef>
          <a:spcPct val="20000"/>
        </a:spcBef>
        <a:buFontTx/>
        <a:buChar char="-"/>
        <a:defRPr sz="2400" b="0" i="0" kern="1200">
          <a:solidFill>
            <a:schemeClr val="tx1"/>
          </a:solidFill>
          <a:latin typeface="Helvetica Light"/>
          <a:ea typeface="+mn-ea"/>
          <a:cs typeface="Helvetica Light"/>
        </a:defRPr>
      </a:lvl4pPr>
      <a:lvl5pPr marL="1884363" indent="-169863" algn="l" defTabSz="457200" rtl="0" eaLnBrk="1" latinLnBrk="0" hangingPunct="1">
        <a:spcBef>
          <a:spcPct val="20000"/>
        </a:spcBef>
        <a:buFont typeface="Arial"/>
        <a:buChar char="•"/>
        <a:defRPr sz="1400" b="0" i="0" kern="1200">
          <a:solidFill>
            <a:schemeClr val="tx1"/>
          </a:solidFill>
          <a:latin typeface="Helvetica Light"/>
          <a:ea typeface="+mn-ea"/>
          <a:cs typeface="Helvetica Ligh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7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7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svg"/><Relationship Id="rId3" Type="http://schemas.openxmlformats.org/officeDocument/2006/relationships/image" Target="../media/image32.png"/><Relationship Id="rId7" Type="http://schemas.openxmlformats.org/officeDocument/2006/relationships/image" Target="../media/image3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5.png"/><Relationship Id="rId11" Type="http://schemas.openxmlformats.org/officeDocument/2006/relationships/image" Target="../media/image40.png"/><Relationship Id="rId5" Type="http://schemas.openxmlformats.org/officeDocument/2006/relationships/image" Target="../media/image34.png"/><Relationship Id="rId10" Type="http://schemas.openxmlformats.org/officeDocument/2006/relationships/image" Target="../media/image39.svg"/><Relationship Id="rId4" Type="http://schemas.openxmlformats.org/officeDocument/2006/relationships/image" Target="../media/image33.png"/><Relationship Id="rId9" Type="http://schemas.openxmlformats.org/officeDocument/2006/relationships/image" Target="../media/image38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460455" y="4371707"/>
            <a:ext cx="8229052" cy="840421"/>
          </a:xfrm>
        </p:spPr>
        <p:txBody>
          <a:bodyPr>
            <a:noAutofit/>
          </a:bodyPr>
          <a:lstStyle/>
          <a:p>
            <a:pPr algn="ctr"/>
            <a:r>
              <a:rPr lang="en-US" sz="2400" dirty="0"/>
              <a:t>Eric Davis, Alec Theriault, Ryan Wright </a:t>
            </a:r>
            <a:endParaRPr lang="en-US" sz="20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6417" y="1562316"/>
            <a:ext cx="8223090" cy="2691595"/>
          </a:xfrm>
        </p:spPr>
        <p:txBody>
          <a:bodyPr anchor="ctr" anchorCtr="0"/>
          <a:lstStyle/>
          <a:p>
            <a:r>
              <a:rPr lang="en-US" sz="2800" dirty="0"/>
              <a:t>Automated Scientific Knowledge Extraction</a:t>
            </a:r>
            <a:br>
              <a:rPr lang="en-US" sz="2800" dirty="0"/>
            </a:br>
            <a:r>
              <a:rPr lang="en-US" sz="2800" dirty="0"/>
              <a:t>December 4th, 2019 PI Meeting</a:t>
            </a:r>
            <a:br>
              <a:rPr lang="en-US" sz="2800" dirty="0"/>
            </a:br>
            <a:br>
              <a:rPr lang="en-US" sz="2800" dirty="0"/>
            </a:br>
            <a:r>
              <a:rPr lang="en-US" sz="2400" i="1" dirty="0"/>
              <a:t>AMIDOL</a:t>
            </a: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3D115C0B-F45B-6F4B-96F6-13C5D89DF605}"/>
              </a:ext>
            </a:extLst>
          </p:cNvPr>
          <p:cNvSpPr txBox="1">
            <a:spLocks/>
          </p:cNvSpPr>
          <p:nvPr/>
        </p:nvSpPr>
        <p:spPr>
          <a:xfrm>
            <a:off x="460455" y="6170346"/>
            <a:ext cx="8229052" cy="6098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0"/>
              </a:spcAft>
              <a:buFont typeface="Arial"/>
              <a:buNone/>
              <a:defRPr sz="1400" b="1" i="0" kern="1200" cap="none">
                <a:solidFill>
                  <a:schemeClr val="bg1"/>
                </a:solidFill>
                <a:latin typeface="Helvetica"/>
                <a:ea typeface="+mn-ea"/>
                <a:cs typeface="Helvetica"/>
              </a:defRPr>
            </a:lvl1pPr>
            <a:lvl2pPr marL="630238" indent="-173038" algn="l" defTabSz="4572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2pPr>
            <a:lvl3pPr marL="1084263" indent="-169863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3pPr>
            <a:lvl4pPr marL="1489075" indent="-179388" algn="l" defTabSz="457200" rtl="0" eaLnBrk="1" latinLnBrk="0" hangingPunct="1">
              <a:spcBef>
                <a:spcPct val="20000"/>
              </a:spcBef>
              <a:buFontTx/>
              <a:buChar char="-"/>
              <a:defRPr sz="2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4pPr>
            <a:lvl5pPr marL="1884363" indent="-169863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This research was supported by the ASKE program under </a:t>
            </a:r>
          </a:p>
          <a:p>
            <a:pPr algn="ctr"/>
            <a:r>
              <a:rPr lang="en-US" dirty="0"/>
              <a:t>DARPA-PA-18-02-AIE-FP-039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6FCB5F02-69C0-7C42-BCD3-89C370F6DEA1}"/>
              </a:ext>
            </a:extLst>
          </p:cNvPr>
          <p:cNvSpPr txBox="1">
            <a:spLocks/>
          </p:cNvSpPr>
          <p:nvPr/>
        </p:nvSpPr>
        <p:spPr>
          <a:xfrm>
            <a:off x="460455" y="5541961"/>
            <a:ext cx="8229052" cy="4975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0"/>
              </a:spcAft>
              <a:buFont typeface="Arial"/>
              <a:buNone/>
              <a:defRPr sz="1400" b="1" i="0" kern="1200" cap="none">
                <a:solidFill>
                  <a:schemeClr val="bg1"/>
                </a:solidFill>
                <a:latin typeface="Helvetica"/>
                <a:ea typeface="+mn-ea"/>
                <a:cs typeface="Helvetica"/>
              </a:defRPr>
            </a:lvl1pPr>
            <a:lvl2pPr marL="630238" indent="-173038" algn="l" defTabSz="4572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2pPr>
            <a:lvl3pPr marL="1084263" indent="-169863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3pPr>
            <a:lvl4pPr marL="1489075" indent="-179388" algn="l" defTabSz="457200" rtl="0" eaLnBrk="1" latinLnBrk="0" hangingPunct="1">
              <a:spcBef>
                <a:spcPct val="20000"/>
              </a:spcBef>
              <a:buFontTx/>
              <a:buChar char="-"/>
              <a:defRPr sz="2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4pPr>
            <a:lvl5pPr marL="1884363" indent="-169863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/>
              <a:t>https://</a:t>
            </a:r>
            <a:r>
              <a:rPr lang="en-US" sz="2000" dirty="0" err="1"/>
              <a:t>github.com</a:t>
            </a:r>
            <a:r>
              <a:rPr lang="en-US" sz="2000" dirty="0"/>
              <a:t>/</a:t>
            </a:r>
            <a:r>
              <a:rPr lang="en-US" sz="2000" dirty="0" err="1"/>
              <a:t>GaloisInc</a:t>
            </a:r>
            <a:r>
              <a:rPr lang="en-US" sz="2000" dirty="0"/>
              <a:t>/AMIDOL/</a:t>
            </a:r>
          </a:p>
        </p:txBody>
      </p:sp>
    </p:spTree>
    <p:extLst>
      <p:ext uri="{BB962C8B-B14F-4D97-AF65-F5344CB8AC3E}">
        <p14:creationId xmlns:p14="http://schemas.microsoft.com/office/powerpoint/2010/main" val="29550715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5BDCA-83A3-DD47-8D54-E538368AA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VDSOL Improvements – Differential Equations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EC1EFF-EC86-9245-A142-DB4583AF957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Identifying process algebraic interpretations of differential equations.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State variable (S,I,R)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Event S </a:t>
            </a:r>
            <a:r>
              <a:rPr lang="en-US" dirty="0">
                <a:sym typeface="Wingdings" pitchFamily="2" charset="2"/>
              </a:rPr>
              <a:t> I (.    )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0AEB51-023C-F948-9D16-2FB675064B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4974" y="1693862"/>
            <a:ext cx="2707050" cy="308161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5F6E534-448B-6D4B-ADC8-5937807FAAB7}"/>
              </a:ext>
            </a:extLst>
          </p:cNvPr>
          <p:cNvSpPr/>
          <p:nvPr/>
        </p:nvSpPr>
        <p:spPr>
          <a:xfrm>
            <a:off x="6701742" y="1693861"/>
            <a:ext cx="1030147" cy="1037763"/>
          </a:xfrm>
          <a:prstGeom prst="rect">
            <a:avLst/>
          </a:prstGeom>
          <a:noFill/>
          <a:ln w="63500">
            <a:solidFill>
              <a:srgbClr val="FFC32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4CD92A1-C9EA-1D47-9F10-C5FB66626B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2777" y="3044739"/>
            <a:ext cx="275797" cy="31319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9416DDC-6524-6D40-A2E1-9C728EF44F26}"/>
              </a:ext>
            </a:extLst>
          </p:cNvPr>
          <p:cNvSpPr/>
          <p:nvPr/>
        </p:nvSpPr>
        <p:spPr>
          <a:xfrm>
            <a:off x="6437454" y="2839051"/>
            <a:ext cx="762000" cy="853274"/>
          </a:xfrm>
          <a:prstGeom prst="rect">
            <a:avLst/>
          </a:prstGeom>
          <a:noFill/>
          <a:ln w="63500">
            <a:solidFill>
              <a:srgbClr val="FFC32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3375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5BDCA-83A3-DD47-8D54-E538368AA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VDSOL Improvements – Differential Equations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EC1EFF-EC86-9245-A142-DB4583AF957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Identifying process algebraic interpretations of differential equations.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State variable (S,I,R)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Event S </a:t>
            </a:r>
            <a:r>
              <a:rPr lang="en-US" dirty="0">
                <a:sym typeface="Wingdings" pitchFamily="2" charset="2"/>
              </a:rPr>
              <a:t> I (.    )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Event I  R (.  )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0AEB51-023C-F948-9D16-2FB675064B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4974" y="1693862"/>
            <a:ext cx="2707050" cy="308161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4CD92A1-C9EA-1D47-9F10-C5FB66626B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2777" y="3044739"/>
            <a:ext cx="275797" cy="31319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9416DDC-6524-6D40-A2E1-9C728EF44F26}"/>
              </a:ext>
            </a:extLst>
          </p:cNvPr>
          <p:cNvSpPr/>
          <p:nvPr/>
        </p:nvSpPr>
        <p:spPr>
          <a:xfrm>
            <a:off x="7216815" y="2998439"/>
            <a:ext cx="762000" cy="549686"/>
          </a:xfrm>
          <a:prstGeom prst="rect">
            <a:avLst/>
          </a:prstGeom>
          <a:noFill/>
          <a:ln w="63500">
            <a:solidFill>
              <a:srgbClr val="FFC32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CD27D4B-D4EA-E648-B762-B03C7199FE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22777" y="3385769"/>
            <a:ext cx="198223" cy="20865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3944491-F169-5A46-818A-9F0E8D5DE502}"/>
              </a:ext>
            </a:extLst>
          </p:cNvPr>
          <p:cNvSpPr/>
          <p:nvPr/>
        </p:nvSpPr>
        <p:spPr>
          <a:xfrm>
            <a:off x="7010400" y="3995791"/>
            <a:ext cx="478420" cy="549686"/>
          </a:xfrm>
          <a:prstGeom prst="rect">
            <a:avLst/>
          </a:prstGeom>
          <a:noFill/>
          <a:ln w="63500">
            <a:solidFill>
              <a:srgbClr val="FFC32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0544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72198E7-8754-154C-93FA-44B232AD8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Knowledge Discovery and Curation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61D3D8-C0C2-5A47-A5AE-B82B1165337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AMIDOL models are stored as: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3777BC"/>
                </a:solidFill>
              </a:rPr>
              <a:t>VDSOLs</a:t>
            </a:r>
            <a:r>
              <a:rPr lang="en-US" dirty="0"/>
              <a:t>: </a:t>
            </a:r>
            <a:r>
              <a:rPr lang="en-US" b="1" dirty="0">
                <a:solidFill>
                  <a:srgbClr val="FFC32E"/>
                </a:solidFill>
              </a:rPr>
              <a:t>Abstract Knowledge Layer </a:t>
            </a:r>
            <a:r>
              <a:rPr lang="en-US" dirty="0"/>
              <a:t>formulations to allow scientists to interact directly.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3777BC"/>
                </a:solidFill>
              </a:rPr>
              <a:t>Process Algebras</a:t>
            </a:r>
            <a:r>
              <a:rPr lang="en-US" dirty="0"/>
              <a:t>: </a:t>
            </a:r>
            <a:r>
              <a:rPr lang="en-US" b="1" dirty="0">
                <a:solidFill>
                  <a:srgbClr val="FFC32E"/>
                </a:solidFill>
              </a:rPr>
              <a:t>Structured Knowledge Layer</a:t>
            </a:r>
            <a:r>
              <a:rPr lang="en-US" dirty="0">
                <a:solidFill>
                  <a:srgbClr val="FFC32E"/>
                </a:solidFill>
              </a:rPr>
              <a:t> </a:t>
            </a:r>
            <a:r>
              <a:rPr lang="en-US" dirty="0"/>
              <a:t>models in universal forms for curation and transformation.</a:t>
            </a:r>
          </a:p>
          <a:p>
            <a:r>
              <a:rPr lang="en-US" dirty="0"/>
              <a:t>AMIDOL allows models and formulations to be connected to </a:t>
            </a:r>
            <a:r>
              <a:rPr lang="en-US" b="1" dirty="0">
                <a:solidFill>
                  <a:srgbClr val="3777BC"/>
                </a:solidFill>
              </a:rPr>
              <a:t>domain-specific ontologies</a:t>
            </a:r>
            <a:r>
              <a:rPr lang="en-US" dirty="0"/>
              <a:t>, curating knowledge and relating it to semantic content.</a:t>
            </a:r>
          </a:p>
        </p:txBody>
      </p:sp>
      <p:pic>
        <p:nvPicPr>
          <p:cNvPr id="8" name="Content Placeholder 6">
            <a:extLst>
              <a:ext uri="{FF2B5EF4-FFF2-40B4-BE49-F238E27FC236}">
                <a16:creationId xmlns:a16="http://schemas.microsoft.com/office/drawing/2014/main" id="{741B59C3-DCCD-7F4E-967C-DE899B1489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8170" y="1693862"/>
            <a:ext cx="3879850" cy="54182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6E16433-6501-7146-8738-EE0EBDDBBD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7780" y="2698912"/>
            <a:ext cx="3912243" cy="1361826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209DAB2C-7761-3142-8D6A-61021A536F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53695" y="4481934"/>
            <a:ext cx="4368800" cy="1441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0223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F444ADE-9720-964B-8A04-CBB68D55FE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768" y="3429000"/>
            <a:ext cx="8220463" cy="404893"/>
          </a:xfrm>
        </p:spPr>
        <p:txBody>
          <a:bodyPr/>
          <a:lstStyle/>
          <a:p>
            <a:r>
              <a:rPr lang="en-US" dirty="0"/>
              <a:t>How do we help leverage AMIDOL for all of ASKE?</a:t>
            </a:r>
          </a:p>
        </p:txBody>
      </p:sp>
    </p:spTree>
    <p:extLst>
      <p:ext uri="{BB962C8B-B14F-4D97-AF65-F5344CB8AC3E}">
        <p14:creationId xmlns:p14="http://schemas.microsoft.com/office/powerpoint/2010/main" val="24875441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EABC4DA-2E88-C547-B8D5-37D9EEC19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AMIDOL – Recent Advancements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F74132-D33F-DF41-B7B3-6BF2BA70D0A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3777BC"/>
                </a:solidFill>
              </a:rPr>
              <a:t>AMIDOL API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Allows external programs to use AMIDOL as part of an </a:t>
            </a:r>
            <a:r>
              <a:rPr lang="en-US" b="1" dirty="0">
                <a:solidFill>
                  <a:srgbClr val="3777BC"/>
                </a:solidFill>
              </a:rPr>
              <a:t>integrated prototype</a:t>
            </a:r>
            <a:r>
              <a:rPr lang="en-US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Allows AMIDOL to be used as a </a:t>
            </a:r>
            <a:r>
              <a:rPr lang="en-US" b="1" dirty="0">
                <a:solidFill>
                  <a:srgbClr val="3777BC"/>
                </a:solidFill>
              </a:rPr>
              <a:t>modeling service</a:t>
            </a:r>
            <a:r>
              <a:rPr lang="en-US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External programs/services can interact by: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Reading/writing models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Reading/writing/</a:t>
            </a:r>
            <a:r>
              <a:rPr lang="en-US" dirty="0" err="1"/>
              <a:t>infering</a:t>
            </a:r>
            <a:r>
              <a:rPr lang="en-US" dirty="0"/>
              <a:t> VDSOLs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Reading/writing results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Transforming/executing models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Provides a way to engage with users using AMIDOL.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Provides a way to call AMIDOL’s solution logic and compiler/code synthesis engine.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6A621E99-D546-F049-BB82-744C3CD201A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rcRect/>
          <a:stretch/>
        </p:blipFill>
        <p:spPr>
          <a:xfrm>
            <a:off x="4633753" y="1969620"/>
            <a:ext cx="4492424" cy="3888791"/>
          </a:xfrm>
        </p:spPr>
      </p:pic>
    </p:spTree>
    <p:extLst>
      <p:ext uri="{BB962C8B-B14F-4D97-AF65-F5344CB8AC3E}">
        <p14:creationId xmlns:p14="http://schemas.microsoft.com/office/powerpoint/2010/main" val="2423756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4E229-F1FE-E74C-81E3-25EEEF563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Constructing, Transforming, and Sharing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C9822-07E8-1940-A489-C02AD54EAF3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3777BC"/>
                </a:solidFill>
              </a:rPr>
              <a:t>AMIDOL API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AMIDOL API allows for tools/projects to access AMIDOL as a service.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Already implemented in part with Arizona and GTRI.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Soon to be available as part of our open source tool.</a:t>
            </a:r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861DA517-1FF2-E945-AB05-4EC45AF55374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475748" y="1845551"/>
            <a:ext cx="4576180" cy="4136929"/>
          </a:xfrm>
        </p:spPr>
      </p:pic>
    </p:spTree>
    <p:extLst>
      <p:ext uri="{BB962C8B-B14F-4D97-AF65-F5344CB8AC3E}">
        <p14:creationId xmlns:p14="http://schemas.microsoft.com/office/powerpoint/2010/main" val="17255796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E343F0-F2D0-684C-8618-180426FEA76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Summary</a:t>
            </a:r>
            <a:r>
              <a:rPr lang="en-US" dirty="0"/>
              <a:t> – </a:t>
            </a:r>
            <a:r>
              <a:rPr lang="en-US" b="0" dirty="0"/>
              <a:t>Allow external applications to read and write models to AMIDOL’s IR.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Requirements</a:t>
            </a:r>
            <a:r>
              <a:rPr lang="en-US" dirty="0"/>
              <a:t> – Working to supplement AMIDOL with searchable model database, supporting a query interface for model properties and UUIDs for models.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9C2B1C-733A-A04C-9290-5F87B4ABD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Read/Write Model</a:t>
            </a:r>
          </a:p>
        </p:txBody>
      </p:sp>
      <p:pic>
        <p:nvPicPr>
          <p:cNvPr id="8" name="Content Placeholder 16">
            <a:extLst>
              <a:ext uri="{FF2B5EF4-FFF2-40B4-BE49-F238E27FC236}">
                <a16:creationId xmlns:a16="http://schemas.microsoft.com/office/drawing/2014/main" id="{7617BC20-D24E-764C-A37F-6F64EEA8AB4B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475748" y="1845551"/>
            <a:ext cx="4576180" cy="4136929"/>
          </a:xfr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76970D4-51AF-E348-A55E-111AC619DC86}"/>
              </a:ext>
            </a:extLst>
          </p:cNvPr>
          <p:cNvSpPr/>
          <p:nvPr/>
        </p:nvSpPr>
        <p:spPr>
          <a:xfrm>
            <a:off x="4572000" y="2995863"/>
            <a:ext cx="1371600" cy="433137"/>
          </a:xfrm>
          <a:prstGeom prst="rect">
            <a:avLst/>
          </a:prstGeom>
          <a:noFill/>
          <a:ln w="63500">
            <a:solidFill>
              <a:srgbClr val="FFC32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0C15301-99E0-D943-B5DF-BDC3F59C3907}"/>
              </a:ext>
            </a:extLst>
          </p:cNvPr>
          <p:cNvSpPr/>
          <p:nvPr/>
        </p:nvSpPr>
        <p:spPr>
          <a:xfrm>
            <a:off x="7680328" y="2995863"/>
            <a:ext cx="1371600" cy="433137"/>
          </a:xfrm>
          <a:prstGeom prst="rect">
            <a:avLst/>
          </a:prstGeom>
          <a:noFill/>
          <a:ln w="63500">
            <a:solidFill>
              <a:srgbClr val="FFC32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3171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C2B1C-733A-A04C-9290-5F87B4ABD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Infer/Read VDSOL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E343F0-F2D0-684C-8618-180426FEA76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Summary</a:t>
            </a:r>
            <a:r>
              <a:rPr lang="en-US" dirty="0"/>
              <a:t> – Currently supports VDSOL inference from AMIDOL IR or Julia code with groundings.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Requirements</a:t>
            </a:r>
            <a:r>
              <a:rPr lang="en-US" dirty="0"/>
              <a:t> – </a:t>
            </a:r>
            <a:r>
              <a:rPr lang="en-US" b="0" dirty="0"/>
              <a:t>Allows retrieval of VDSOLs by UUID and query interface for VDSOL properties.</a:t>
            </a:r>
            <a:endParaRPr lang="en-US" dirty="0"/>
          </a:p>
        </p:txBody>
      </p:sp>
      <p:pic>
        <p:nvPicPr>
          <p:cNvPr id="7" name="Content Placeholder 16">
            <a:extLst>
              <a:ext uri="{FF2B5EF4-FFF2-40B4-BE49-F238E27FC236}">
                <a16:creationId xmlns:a16="http://schemas.microsoft.com/office/drawing/2014/main" id="{BE6AF8AC-47D3-4F45-8318-904800FA2440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475748" y="1845551"/>
            <a:ext cx="4576180" cy="4136929"/>
          </a:xfr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1903782-545E-A943-BFC2-0BDAD2926E83}"/>
              </a:ext>
            </a:extLst>
          </p:cNvPr>
          <p:cNvSpPr/>
          <p:nvPr/>
        </p:nvSpPr>
        <p:spPr>
          <a:xfrm>
            <a:off x="4572000" y="3477134"/>
            <a:ext cx="1371600" cy="433137"/>
          </a:xfrm>
          <a:prstGeom prst="rect">
            <a:avLst/>
          </a:prstGeom>
          <a:noFill/>
          <a:ln w="63500">
            <a:solidFill>
              <a:srgbClr val="FFC32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2613D46-3D8E-3244-8D67-4A4FE2C38C7F}"/>
              </a:ext>
            </a:extLst>
          </p:cNvPr>
          <p:cNvSpPr/>
          <p:nvPr/>
        </p:nvSpPr>
        <p:spPr>
          <a:xfrm>
            <a:off x="7680328" y="3477134"/>
            <a:ext cx="1371600" cy="433137"/>
          </a:xfrm>
          <a:prstGeom prst="rect">
            <a:avLst/>
          </a:prstGeom>
          <a:noFill/>
          <a:ln w="63500">
            <a:solidFill>
              <a:srgbClr val="FFC32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3704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E343F0-F2D0-684C-8618-180426FEA76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Summary</a:t>
            </a:r>
            <a:r>
              <a:rPr lang="en-US" dirty="0"/>
              <a:t> – </a:t>
            </a:r>
            <a:r>
              <a:rPr lang="en-US" b="0" dirty="0"/>
              <a:t>Allow external applications to read and write to the AMIDOL results database.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Requirements</a:t>
            </a:r>
            <a:r>
              <a:rPr lang="en-US" dirty="0"/>
              <a:t> – AMIDOL is implementing a graph-based results database, including mechanisms to index into the database to write external results (from “data” or an “external model”).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Suggestions</a:t>
            </a:r>
            <a:r>
              <a:rPr lang="en-US" dirty="0"/>
              <a:t> – </a:t>
            </a:r>
            <a:r>
              <a:rPr lang="en-US" b="0" dirty="0"/>
              <a:t>Measure indexing by outside applications is an open question.  </a:t>
            </a:r>
            <a:r>
              <a:rPr lang="en-US" b="0" i="1" dirty="0"/>
              <a:t>We need a clear definition of measure equivalence.  What does it mean for two measures to be the same?  At a basic level, they have the same sigma-algebraic structure, over </a:t>
            </a:r>
            <a:r>
              <a:rPr lang="en-US" b="0" i="1" dirty="0" err="1"/>
              <a:t>borel</a:t>
            </a:r>
            <a:r>
              <a:rPr lang="en-US" b="0" i="1" dirty="0"/>
              <a:t> sets that are proxies for the same space.  What does this mean in practice?</a:t>
            </a:r>
            <a:endParaRPr lang="en-US" i="1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9C2B1C-733A-A04C-9290-5F87B4ABD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Read/Write Results</a:t>
            </a:r>
          </a:p>
        </p:txBody>
      </p:sp>
      <p:pic>
        <p:nvPicPr>
          <p:cNvPr id="5" name="Content Placeholder 16">
            <a:extLst>
              <a:ext uri="{FF2B5EF4-FFF2-40B4-BE49-F238E27FC236}">
                <a16:creationId xmlns:a16="http://schemas.microsoft.com/office/drawing/2014/main" id="{A1244103-9590-6C4D-8AB3-EEAB0C7CA2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5748" y="1845551"/>
            <a:ext cx="4576180" cy="413692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53FCE72-4DD9-4144-BC41-B4718180C654}"/>
              </a:ext>
            </a:extLst>
          </p:cNvPr>
          <p:cNvSpPr/>
          <p:nvPr/>
        </p:nvSpPr>
        <p:spPr>
          <a:xfrm>
            <a:off x="4572000" y="3946372"/>
            <a:ext cx="1371600" cy="433137"/>
          </a:xfrm>
          <a:prstGeom prst="rect">
            <a:avLst/>
          </a:prstGeom>
          <a:noFill/>
          <a:ln w="63500">
            <a:solidFill>
              <a:srgbClr val="FFC32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2F9A43-F607-604F-A80B-29386D4B11DB}"/>
              </a:ext>
            </a:extLst>
          </p:cNvPr>
          <p:cNvSpPr/>
          <p:nvPr/>
        </p:nvSpPr>
        <p:spPr>
          <a:xfrm>
            <a:off x="7680328" y="3946372"/>
            <a:ext cx="1371600" cy="433137"/>
          </a:xfrm>
          <a:prstGeom prst="rect">
            <a:avLst/>
          </a:prstGeom>
          <a:noFill/>
          <a:ln w="63500">
            <a:solidFill>
              <a:srgbClr val="FFC32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8072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C2B1C-733A-A04C-9290-5F87B4ABD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Transform/Execute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E343F0-F2D0-684C-8618-180426FEA76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Summary</a:t>
            </a:r>
            <a:r>
              <a:rPr lang="en-US" dirty="0"/>
              <a:t> – </a:t>
            </a:r>
            <a:r>
              <a:rPr lang="en-US" b="0" dirty="0"/>
              <a:t>Allow external applications transform a model in AMIDOL, and to execute a model in AMIDOL.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Requirements – </a:t>
            </a:r>
            <a:r>
              <a:rPr lang="en-US" b="0" dirty="0"/>
              <a:t>Valid transformation set.  This is essentially a model transformation algebra.</a:t>
            </a:r>
            <a:endParaRPr lang="en-US" dirty="0"/>
          </a:p>
        </p:txBody>
      </p:sp>
      <p:pic>
        <p:nvPicPr>
          <p:cNvPr id="5" name="Content Placeholder 16">
            <a:extLst>
              <a:ext uri="{FF2B5EF4-FFF2-40B4-BE49-F238E27FC236}">
                <a16:creationId xmlns:a16="http://schemas.microsoft.com/office/drawing/2014/main" id="{0B69FA9F-DAC8-1C40-B790-8F37C05875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5748" y="1845551"/>
            <a:ext cx="4576180" cy="413692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A8DEB86-7085-194D-9F37-F7785925C2F4}"/>
              </a:ext>
            </a:extLst>
          </p:cNvPr>
          <p:cNvSpPr/>
          <p:nvPr/>
        </p:nvSpPr>
        <p:spPr>
          <a:xfrm>
            <a:off x="4346222" y="4427638"/>
            <a:ext cx="1597378" cy="433137"/>
          </a:xfrm>
          <a:prstGeom prst="rect">
            <a:avLst/>
          </a:prstGeom>
          <a:noFill/>
          <a:ln w="63500">
            <a:solidFill>
              <a:srgbClr val="FFC32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A22C026-D697-5649-BA7F-9F4E6E4A9887}"/>
              </a:ext>
            </a:extLst>
          </p:cNvPr>
          <p:cNvSpPr/>
          <p:nvPr/>
        </p:nvSpPr>
        <p:spPr>
          <a:xfrm>
            <a:off x="7748336" y="4427638"/>
            <a:ext cx="1375783" cy="433137"/>
          </a:xfrm>
          <a:prstGeom prst="rect">
            <a:avLst/>
          </a:prstGeom>
          <a:noFill/>
          <a:ln w="63500">
            <a:solidFill>
              <a:srgbClr val="FFC32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9951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7C770EC-D82A-5546-B4AB-0CB38DB8C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Integrated Prototype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D047D44-419E-B045-B607-EC49FEC853C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Collaboration with our colleagues at Arizona and GTRI</a:t>
            </a:r>
          </a:p>
          <a:p>
            <a:endParaRPr lang="en-US" dirty="0"/>
          </a:p>
          <a:p>
            <a:r>
              <a:rPr lang="en-US" dirty="0"/>
              <a:t>Integrated prototype to read models from code, with groundings, infer VDSOLs, and transform models.</a:t>
            </a:r>
          </a:p>
        </p:txBody>
      </p:sp>
      <p:pic>
        <p:nvPicPr>
          <p:cNvPr id="7" name="Content Placeholder 7">
            <a:extLst>
              <a:ext uri="{FF2B5EF4-FFF2-40B4-BE49-F238E27FC236}">
                <a16:creationId xmlns:a16="http://schemas.microsoft.com/office/drawing/2014/main" id="{ECF0C47A-FA74-C844-A276-33E4FB652712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346222" y="2131124"/>
            <a:ext cx="4820411" cy="3565783"/>
          </a:xfr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A536F0F9-7CBC-8345-8028-29D061EB88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30003" y="4636259"/>
            <a:ext cx="2243487" cy="52787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021B96C-2058-A24D-A52F-B867F90D26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8948" y="5283160"/>
            <a:ext cx="3145598" cy="652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1994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22FA61A-2346-234B-B4E9-7442EFB4B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Transformation Algebra</a:t>
            </a:r>
          </a:p>
        </p:txBody>
      </p:sp>
    </p:spTree>
    <p:extLst>
      <p:ext uri="{BB962C8B-B14F-4D97-AF65-F5344CB8AC3E}">
        <p14:creationId xmlns:p14="http://schemas.microsoft.com/office/powerpoint/2010/main" val="20885959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161FD-AE02-3749-B628-08975E85A5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Transformation Algebra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930AFF-41A9-664B-A8FF-DF60695B37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6337" y="1693862"/>
            <a:ext cx="4923810" cy="4440309"/>
          </a:xfrm>
        </p:spPr>
        <p:txBody>
          <a:bodyPr>
            <a:normAutofit/>
          </a:bodyPr>
          <a:lstStyle/>
          <a:p>
            <a:r>
              <a:rPr lang="en-US" dirty="0"/>
              <a:t>Models form a </a:t>
            </a:r>
            <a:r>
              <a:rPr lang="en-US" b="1" dirty="0">
                <a:solidFill>
                  <a:srgbClr val="3777BC"/>
                </a:solidFill>
              </a:rPr>
              <a:t>group</a:t>
            </a:r>
            <a:r>
              <a:rPr lang="en-US" dirty="0"/>
              <a:t> with the operation ”.” (serial composition).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Closed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Associative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Identity element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The “pass through” model which immediately yields its inputs without changing them.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Inverse element is a bit harder.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Intuitively you need a model which ”undoes” g() yielding no output, and passes through the inputs to f().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F0341E-80F7-D74E-9E72-5C8B67ED17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8800" y="2624053"/>
            <a:ext cx="2738398" cy="1609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9851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161FD-AE02-3749-B628-08975E85A5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Transformation Algebra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930AFF-41A9-664B-A8FF-DF60695B37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6337" y="1693862"/>
            <a:ext cx="4923810" cy="4440309"/>
          </a:xfrm>
        </p:spPr>
        <p:txBody>
          <a:bodyPr>
            <a:normAutofit/>
          </a:bodyPr>
          <a:lstStyle/>
          <a:p>
            <a:r>
              <a:rPr lang="en-US" dirty="0"/>
              <a:t>Models also </a:t>
            </a:r>
            <a:r>
              <a:rPr lang="en-US" b="1" dirty="0">
                <a:solidFill>
                  <a:srgbClr val="3777BC"/>
                </a:solidFill>
              </a:rPr>
              <a:t>closed</a:t>
            </a:r>
            <a:r>
              <a:rPr lang="en-US" dirty="0"/>
              <a:t> and </a:t>
            </a:r>
            <a:r>
              <a:rPr lang="en-US" b="1" dirty="0">
                <a:solidFill>
                  <a:srgbClr val="3777BC"/>
                </a:solidFill>
              </a:rPr>
              <a:t>associative</a:t>
            </a:r>
            <a:r>
              <a:rPr lang="en-US" dirty="0"/>
              <a:t> with the operation ”|” (parallel composition).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Has a </a:t>
            </a:r>
            <a:r>
              <a:rPr lang="en-US" b="1" dirty="0">
                <a:solidFill>
                  <a:srgbClr val="3777BC"/>
                </a:solidFill>
              </a:rPr>
              <a:t>multiplicative identity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The “null” model.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8A794BC-A780-5E4A-887E-87A146787D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3015" y="2040072"/>
            <a:ext cx="1673027" cy="2777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8225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161FD-AE02-3749-B628-08975E85A5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Transformation Algebra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930AFF-41A9-664B-A8FF-DF60695B37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6337" y="1693862"/>
            <a:ext cx="4923810" cy="4440309"/>
          </a:xfrm>
        </p:spPr>
        <p:txBody>
          <a:bodyPr>
            <a:normAutofit/>
          </a:bodyPr>
          <a:lstStyle/>
          <a:p>
            <a:r>
              <a:rPr lang="en-US" dirty="0"/>
              <a:t>Models also </a:t>
            </a:r>
            <a:r>
              <a:rPr lang="en-US" b="1" dirty="0">
                <a:solidFill>
                  <a:srgbClr val="3777BC"/>
                </a:solidFill>
              </a:rPr>
              <a:t>closed</a:t>
            </a:r>
            <a:r>
              <a:rPr lang="en-US" dirty="0"/>
              <a:t> with the “⥢” operation (substitution):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Creates a bi-category relationship.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Used to replace models with “compatible signatures”.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C4F785-7694-8F47-9FEE-38412B5312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3015" y="2639836"/>
            <a:ext cx="1673027" cy="1578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6132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9D1A92D-D3E1-914C-8440-3C935FF68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Transformation Algebra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29EBF4-9906-9446-ADB1-30529CDDBA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Initial Model Transformation Algebra: </a:t>
            </a:r>
            <a:r>
              <a:rPr lang="en-US" sz="1800" dirty="0">
                <a:solidFill>
                  <a:srgbClr val="3777BC"/>
                </a:solidFill>
              </a:rPr>
              <a:t>(M, ., |, ⥢)</a:t>
            </a:r>
          </a:p>
          <a:p>
            <a:endParaRPr lang="en-US" sz="1800" dirty="0"/>
          </a:p>
          <a:p>
            <a:r>
              <a:rPr lang="en-US" sz="1800" dirty="0"/>
              <a:t>Allows for the definition of model composition and transformation in a rich algebraic syntax that is closed over models.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Users can combine models across domains, allowing them to generate novel models, and explore novel hypotheses.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E.g. combining influence models and epidemiological models to explore infections over populations of cities which share commuter traffic.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00C7A60-BBFB-2049-A779-1B7E7DE950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9512" y="4822319"/>
            <a:ext cx="1176296" cy="110971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709A448-9525-1848-A322-CAE38E1DA1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6276" y="4407936"/>
            <a:ext cx="1176296" cy="195309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7B4E4C1-F752-6F4D-B6EB-E06BB36F42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8478" y="4790752"/>
            <a:ext cx="1925353" cy="1131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6679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66203E-82D6-754B-8379-48061052A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Allows Compositional Modeling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A8506D-9C09-C64E-96C9-4AB79AC840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Vital dynamic model: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v(P)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SIR model: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f(S,I,R)</a:t>
            </a:r>
          </a:p>
          <a:p>
            <a:pPr marL="12700" lvl="1" indent="0">
              <a:buNone/>
            </a:pPr>
            <a:endParaRPr lang="en-US" dirty="0"/>
          </a:p>
          <a:p>
            <a:pPr marL="12700" lvl="1" indent="0">
              <a:buNone/>
            </a:pPr>
            <a:endParaRPr lang="en-US" dirty="0"/>
          </a:p>
          <a:p>
            <a:pPr marL="12700" lvl="1" indent="0" algn="ctr">
              <a:buNone/>
            </a:pPr>
            <a:r>
              <a:rPr lang="en-US" dirty="0"/>
              <a:t>(v(P) | v(P) | v(P)).f(S,I,R)</a:t>
            </a:r>
          </a:p>
          <a:p>
            <a:pPr marL="12700" lvl="1" indent="0" algn="ctr">
              <a:buNone/>
            </a:pPr>
            <a:endParaRPr lang="en-US" dirty="0"/>
          </a:p>
          <a:p>
            <a:pPr marL="12700" lvl="1" indent="0">
              <a:buNone/>
            </a:pPr>
            <a:r>
              <a:rPr lang="en-US" dirty="0"/>
              <a:t>Allows researchers to design models piece wise, reuse work, and share knowledge.</a:t>
            </a:r>
          </a:p>
          <a:p>
            <a:pPr marL="12700" lvl="1" indent="0">
              <a:buNone/>
            </a:pPr>
            <a:endParaRPr lang="en-US" dirty="0"/>
          </a:p>
          <a:p>
            <a:pPr marL="12700" lvl="1" indent="0">
              <a:buNone/>
            </a:pPr>
            <a:r>
              <a:rPr lang="en-US" dirty="0"/>
              <a:t>Resulting models should be translatable to VDSOLs using groundings using our prior developed inference procedures.</a:t>
            </a:r>
          </a:p>
          <a:p>
            <a:endParaRPr lang="en-US" dirty="0"/>
          </a:p>
          <a:p>
            <a:pPr marL="973138" lvl="1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926D9111-03BA-CD40-9E04-F37ECBD20CD9}"/>
              </a:ext>
            </a:extLst>
          </p:cNvPr>
          <p:cNvGrpSpPr/>
          <p:nvPr/>
        </p:nvGrpSpPr>
        <p:grpSpPr>
          <a:xfrm>
            <a:off x="4572000" y="1693862"/>
            <a:ext cx="894922" cy="1943100"/>
            <a:chOff x="4104487" y="2457450"/>
            <a:chExt cx="894922" cy="194310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F3D8BB94-B87F-C647-A901-978912A0C43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84650" y="2457450"/>
              <a:ext cx="774700" cy="1943100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BFCB601-9706-9D49-A17B-649A2350D54E}"/>
                </a:ext>
              </a:extLst>
            </p:cNvPr>
            <p:cNvSpPr/>
            <p:nvPr/>
          </p:nvSpPr>
          <p:spPr>
            <a:xfrm>
              <a:off x="4104487" y="3241651"/>
              <a:ext cx="292196" cy="21656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1FCF660-E819-5C43-A3BD-C4B9E6E6689F}"/>
                </a:ext>
              </a:extLst>
            </p:cNvPr>
            <p:cNvSpPr/>
            <p:nvPr/>
          </p:nvSpPr>
          <p:spPr>
            <a:xfrm>
              <a:off x="4707213" y="3224463"/>
              <a:ext cx="292196" cy="21656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2D369668-9F1F-054F-8131-4EF69C72D5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35" t="22521" r="2824" b="15609"/>
          <a:stretch/>
        </p:blipFill>
        <p:spPr>
          <a:xfrm>
            <a:off x="5426863" y="2330853"/>
            <a:ext cx="3608122" cy="510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74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22FA61A-2346-234B-B4E9-7442EFB4B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 Algebras and Results dB</a:t>
            </a:r>
          </a:p>
        </p:txBody>
      </p:sp>
    </p:spTree>
    <p:extLst>
      <p:ext uri="{BB962C8B-B14F-4D97-AF65-F5344CB8AC3E}">
        <p14:creationId xmlns:p14="http://schemas.microsoft.com/office/powerpoint/2010/main" val="31345881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48EE7-D614-9C40-A729-04348D05A8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 Algebras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19B7AC-BC46-EF4E-9338-273062F6F5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337" y="1693862"/>
            <a:ext cx="3067673" cy="4429125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AMIDOL is further enabling scientists to test hypotheses through algebras over measures.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Measures and data can be combined, subtracted, </a:t>
            </a:r>
            <a:r>
              <a:rPr lang="en-US" dirty="0" err="1"/>
              <a:t>etc</a:t>
            </a:r>
            <a:r>
              <a:rPr lang="en-US" dirty="0"/>
              <a:t>, tracking their type and provenance to form new measures.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00A26B8-9FB6-0E46-A191-69A528C6D7C0}"/>
              </a:ext>
            </a:extLst>
          </p:cNvPr>
          <p:cNvSpPr/>
          <p:nvPr/>
        </p:nvSpPr>
        <p:spPr>
          <a:xfrm>
            <a:off x="3658936" y="3495593"/>
            <a:ext cx="546100" cy="5461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</a:t>
            </a:r>
            <a:r>
              <a:rPr lang="en-US" baseline="-25000" dirty="0"/>
              <a:t>0</a:t>
            </a:r>
            <a:endParaRPr lang="en-US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B7931246-561E-804C-83E5-6D4A455B2B39}"/>
              </a:ext>
            </a:extLst>
          </p:cNvPr>
          <p:cNvSpPr/>
          <p:nvPr/>
        </p:nvSpPr>
        <p:spPr>
          <a:xfrm>
            <a:off x="6885743" y="3501984"/>
            <a:ext cx="546100" cy="5461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</a:t>
            </a:r>
            <a:r>
              <a:rPr lang="en-US" baseline="-25000" dirty="0"/>
              <a:t>1</a:t>
            </a:r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68CB795-7618-074A-8073-3FB40E4511C1}"/>
              </a:ext>
            </a:extLst>
          </p:cNvPr>
          <p:cNvSpPr/>
          <p:nvPr/>
        </p:nvSpPr>
        <p:spPr>
          <a:xfrm>
            <a:off x="8438432" y="3492012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5">
                  <a:alpha val="28000"/>
                  <a:lumMod val="77000"/>
                  <a:lumOff val="23000"/>
                </a:schemeClr>
              </a:gs>
              <a:gs pos="48000">
                <a:schemeClr val="accent5">
                  <a:lumMod val="97000"/>
                  <a:lumOff val="3000"/>
                  <a:alpha val="26000"/>
                </a:schemeClr>
              </a:gs>
              <a:gs pos="100000">
                <a:schemeClr val="accent5">
                  <a:lumMod val="60000"/>
                  <a:lumOff val="40000"/>
                  <a:alpha val="18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??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0A551BB-5F0E-1D48-B4C5-1F2F35F2B9B4}"/>
              </a:ext>
            </a:extLst>
          </p:cNvPr>
          <p:cNvSpPr/>
          <p:nvPr/>
        </p:nvSpPr>
        <p:spPr>
          <a:xfrm>
            <a:off x="5263705" y="2438481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  <a:r>
              <a:rPr lang="en-US" baseline="-25000" dirty="0"/>
              <a:t>0</a:t>
            </a:r>
            <a:endParaRPr lang="en-US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A3FE1D2-4BFB-3C4D-B6A5-9B84464F646D}"/>
              </a:ext>
            </a:extLst>
          </p:cNvPr>
          <p:cNvSpPr/>
          <p:nvPr/>
        </p:nvSpPr>
        <p:spPr>
          <a:xfrm>
            <a:off x="5263705" y="4618038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  <a:r>
              <a:rPr lang="en-US" baseline="-25000" dirty="0"/>
              <a:t>1</a:t>
            </a:r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21A4215-07BC-D64A-B05F-D7D141BD4256}"/>
              </a:ext>
            </a:extLst>
          </p:cNvPr>
          <p:cNvSpPr/>
          <p:nvPr/>
        </p:nvSpPr>
        <p:spPr>
          <a:xfrm>
            <a:off x="4522536" y="2984581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EFD6196-B158-5747-8BF9-ADEF05A136AE}"/>
              </a:ext>
            </a:extLst>
          </p:cNvPr>
          <p:cNvSpPr/>
          <p:nvPr/>
        </p:nvSpPr>
        <p:spPr>
          <a:xfrm>
            <a:off x="6144574" y="2984581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E1DBF5F-9108-D944-83C0-3EABD7A279CB}"/>
              </a:ext>
            </a:extLst>
          </p:cNvPr>
          <p:cNvSpPr/>
          <p:nvPr/>
        </p:nvSpPr>
        <p:spPr>
          <a:xfrm>
            <a:off x="4522536" y="4092616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8668273-71E4-9247-9042-3F270DE6A9AD}"/>
              </a:ext>
            </a:extLst>
          </p:cNvPr>
          <p:cNvSpPr/>
          <p:nvPr/>
        </p:nvSpPr>
        <p:spPr>
          <a:xfrm>
            <a:off x="6144574" y="4092616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8F37ACB-E8E7-3B48-A8FD-8D2C873F0CFC}"/>
              </a:ext>
            </a:extLst>
          </p:cNvPr>
          <p:cNvCxnSpPr>
            <a:cxnSpLocks/>
            <a:stCxn id="4" idx="0"/>
            <a:endCxn id="9" idx="2"/>
          </p:cNvCxnSpPr>
          <p:nvPr/>
        </p:nvCxnSpPr>
        <p:spPr>
          <a:xfrm flipV="1">
            <a:off x="3931986" y="3187781"/>
            <a:ext cx="590550" cy="3078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FED5E11-4682-9F40-B119-1C5C6313ADD7}"/>
              </a:ext>
            </a:extLst>
          </p:cNvPr>
          <p:cNvCxnSpPr>
            <a:cxnSpLocks/>
            <a:stCxn id="4" idx="2"/>
            <a:endCxn id="11" idx="2"/>
          </p:cNvCxnSpPr>
          <p:nvPr/>
        </p:nvCxnSpPr>
        <p:spPr>
          <a:xfrm>
            <a:off x="3931986" y="4041693"/>
            <a:ext cx="590550" cy="2541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C0D72AB-E76F-F44B-A1FF-3BF19F6765D0}"/>
              </a:ext>
            </a:extLst>
          </p:cNvPr>
          <p:cNvCxnSpPr>
            <a:cxnSpLocks/>
          </p:cNvCxnSpPr>
          <p:nvPr/>
        </p:nvCxnSpPr>
        <p:spPr>
          <a:xfrm flipH="1" flipV="1">
            <a:off x="6524990" y="3331465"/>
            <a:ext cx="377016" cy="1641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B9F49F6-B646-6E44-914A-BD5A7B4AFCA5}"/>
              </a:ext>
            </a:extLst>
          </p:cNvPr>
          <p:cNvCxnSpPr>
            <a:cxnSpLocks/>
          </p:cNvCxnSpPr>
          <p:nvPr/>
        </p:nvCxnSpPr>
        <p:spPr>
          <a:xfrm flipH="1">
            <a:off x="6524990" y="4041693"/>
            <a:ext cx="377016" cy="1641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345A6CD-12CD-504A-8479-4C4F2D264C70}"/>
              </a:ext>
            </a:extLst>
          </p:cNvPr>
          <p:cNvCxnSpPr>
            <a:cxnSpLocks/>
            <a:stCxn id="7" idx="1"/>
            <a:endCxn id="9" idx="7"/>
          </p:cNvCxnSpPr>
          <p:nvPr/>
        </p:nvCxnSpPr>
        <p:spPr>
          <a:xfrm flipH="1">
            <a:off x="4869420" y="2711531"/>
            <a:ext cx="394285" cy="3325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DC9C7BB-CC07-B940-AAC3-F9594FD3B8E7}"/>
              </a:ext>
            </a:extLst>
          </p:cNvPr>
          <p:cNvCxnSpPr>
            <a:endCxn id="10" idx="1"/>
          </p:cNvCxnSpPr>
          <p:nvPr/>
        </p:nvCxnSpPr>
        <p:spPr>
          <a:xfrm>
            <a:off x="5809805" y="2711531"/>
            <a:ext cx="394285" cy="3325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A6D5815-D84F-BF42-B4DB-0E662AA7B615}"/>
              </a:ext>
            </a:extLst>
          </p:cNvPr>
          <p:cNvCxnSpPr>
            <a:endCxn id="12" idx="3"/>
          </p:cNvCxnSpPr>
          <p:nvPr/>
        </p:nvCxnSpPr>
        <p:spPr>
          <a:xfrm flipV="1">
            <a:off x="5809805" y="4439500"/>
            <a:ext cx="394285" cy="43933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BDC3603-E6E2-B24E-B82D-DDB58FD909F4}"/>
              </a:ext>
            </a:extLst>
          </p:cNvPr>
          <p:cNvCxnSpPr>
            <a:stCxn id="8" idx="1"/>
            <a:endCxn id="11" idx="5"/>
          </p:cNvCxnSpPr>
          <p:nvPr/>
        </p:nvCxnSpPr>
        <p:spPr>
          <a:xfrm flipH="1" flipV="1">
            <a:off x="4869420" y="4439500"/>
            <a:ext cx="394285" cy="45158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1B8CC99B-71CF-7E4F-A4C0-04845183A3EF}"/>
              </a:ext>
            </a:extLst>
          </p:cNvPr>
          <p:cNvSpPr/>
          <p:nvPr/>
        </p:nvSpPr>
        <p:spPr>
          <a:xfrm>
            <a:off x="6947652" y="2456721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D127B8B-36CA-C942-B1AC-052A796B5565}"/>
              </a:ext>
            </a:extLst>
          </p:cNvPr>
          <p:cNvCxnSpPr>
            <a:stCxn id="7" idx="3"/>
            <a:endCxn id="21" idx="2"/>
          </p:cNvCxnSpPr>
          <p:nvPr/>
        </p:nvCxnSpPr>
        <p:spPr>
          <a:xfrm flipV="1">
            <a:off x="5809805" y="2659921"/>
            <a:ext cx="1137847" cy="51610"/>
          </a:xfrm>
          <a:prstGeom prst="straightConnector1">
            <a:avLst/>
          </a:prstGeom>
          <a:ln>
            <a:prstDash val="lg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D84BC4C-16E6-9147-AD33-AD3BA41E632B}"/>
              </a:ext>
            </a:extLst>
          </p:cNvPr>
          <p:cNvCxnSpPr>
            <a:stCxn id="6" idx="1"/>
            <a:endCxn id="21" idx="6"/>
          </p:cNvCxnSpPr>
          <p:nvPr/>
        </p:nvCxnSpPr>
        <p:spPr>
          <a:xfrm flipH="1" flipV="1">
            <a:off x="7354052" y="2659921"/>
            <a:ext cx="1084380" cy="1105141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DBB118E2-1725-AC4C-BD73-3D9F818253C6}"/>
              </a:ext>
            </a:extLst>
          </p:cNvPr>
          <p:cNvSpPr/>
          <p:nvPr/>
        </p:nvSpPr>
        <p:spPr>
          <a:xfrm>
            <a:off x="6955593" y="4696471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928DEE4-F146-A045-BD2F-CFA3BC9C7903}"/>
              </a:ext>
            </a:extLst>
          </p:cNvPr>
          <p:cNvCxnSpPr>
            <a:stCxn id="8" idx="3"/>
            <a:endCxn id="24" idx="2"/>
          </p:cNvCxnSpPr>
          <p:nvPr/>
        </p:nvCxnSpPr>
        <p:spPr>
          <a:xfrm>
            <a:off x="5809805" y="4891088"/>
            <a:ext cx="1145788" cy="8583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F76ACE4-338F-E745-A59B-446EA0A0A678}"/>
              </a:ext>
            </a:extLst>
          </p:cNvPr>
          <p:cNvCxnSpPr>
            <a:stCxn id="6" idx="1"/>
            <a:endCxn id="24" idx="6"/>
          </p:cNvCxnSpPr>
          <p:nvPr/>
        </p:nvCxnSpPr>
        <p:spPr>
          <a:xfrm flipH="1">
            <a:off x="7361993" y="3765062"/>
            <a:ext cx="1076439" cy="1134609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DFAF6C6C-FB45-0B40-BC17-492CC2D950D6}"/>
              </a:ext>
            </a:extLst>
          </p:cNvPr>
          <p:cNvSpPr/>
          <p:nvPr/>
        </p:nvSpPr>
        <p:spPr>
          <a:xfrm>
            <a:off x="4420936" y="2877814"/>
            <a:ext cx="632926" cy="63292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6C4132CC-65F6-8D49-A29E-BF5992593456}"/>
              </a:ext>
            </a:extLst>
          </p:cNvPr>
          <p:cNvSpPr/>
          <p:nvPr/>
        </p:nvSpPr>
        <p:spPr>
          <a:xfrm>
            <a:off x="4409273" y="3971092"/>
            <a:ext cx="632926" cy="63292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D2512963-B279-7B4B-B909-71EFD37475D6}"/>
              </a:ext>
            </a:extLst>
          </p:cNvPr>
          <p:cNvSpPr/>
          <p:nvPr/>
        </p:nvSpPr>
        <p:spPr>
          <a:xfrm>
            <a:off x="6030435" y="2863121"/>
            <a:ext cx="632926" cy="63292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AFB947A1-F31B-7E4A-8BAD-5F67318E709D}"/>
              </a:ext>
            </a:extLst>
          </p:cNvPr>
          <p:cNvSpPr/>
          <p:nvPr/>
        </p:nvSpPr>
        <p:spPr>
          <a:xfrm>
            <a:off x="6030435" y="3949595"/>
            <a:ext cx="632926" cy="63292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CC8DA95-36D2-4B42-9C43-AA5FD296564E}"/>
              </a:ext>
            </a:extLst>
          </p:cNvPr>
          <p:cNvSpPr txBox="1"/>
          <p:nvPr/>
        </p:nvSpPr>
        <p:spPr>
          <a:xfrm>
            <a:off x="4587358" y="359036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C000"/>
                </a:solidFill>
              </a:rPr>
              <a:t>+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4B38794-C603-CD40-9CD3-E13162DF3BF9}"/>
              </a:ext>
            </a:extLst>
          </p:cNvPr>
          <p:cNvSpPr txBox="1"/>
          <p:nvPr/>
        </p:nvSpPr>
        <p:spPr>
          <a:xfrm>
            <a:off x="6232408" y="357766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C000"/>
                </a:solidFill>
              </a:rPr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379631888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48EE7-D614-9C40-A729-04348D05A8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 Algebras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19B7AC-BC46-EF4E-9338-273062F6F5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337" y="1693862"/>
            <a:ext cx="3067673" cy="442912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AMIDOL utilizes a graph-based results database: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Stores results and data indexed by model (M) and measures (n).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Allows for automated hypothesis testing, model validation, model fitness.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Allows for model comparison, ranking, and prognostics and diagnostics.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Automated model-space exploration.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00A26B8-9FB6-0E46-A191-69A528C6D7C0}"/>
              </a:ext>
            </a:extLst>
          </p:cNvPr>
          <p:cNvSpPr/>
          <p:nvPr/>
        </p:nvSpPr>
        <p:spPr>
          <a:xfrm>
            <a:off x="3658936" y="3495593"/>
            <a:ext cx="546100" cy="5461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</a:t>
            </a:r>
            <a:r>
              <a:rPr lang="en-US" baseline="-25000" dirty="0"/>
              <a:t>0</a:t>
            </a:r>
            <a:endParaRPr lang="en-US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B7931246-561E-804C-83E5-6D4A455B2B39}"/>
              </a:ext>
            </a:extLst>
          </p:cNvPr>
          <p:cNvSpPr/>
          <p:nvPr/>
        </p:nvSpPr>
        <p:spPr>
          <a:xfrm>
            <a:off x="6885743" y="3501984"/>
            <a:ext cx="546100" cy="5461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</a:t>
            </a:r>
            <a:r>
              <a:rPr lang="en-US" baseline="-25000" dirty="0"/>
              <a:t>1</a:t>
            </a:r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68CB795-7618-074A-8073-3FB40E4511C1}"/>
              </a:ext>
            </a:extLst>
          </p:cNvPr>
          <p:cNvSpPr/>
          <p:nvPr/>
        </p:nvSpPr>
        <p:spPr>
          <a:xfrm>
            <a:off x="8438432" y="3492012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5">
                  <a:alpha val="28000"/>
                  <a:lumMod val="77000"/>
                  <a:lumOff val="23000"/>
                </a:schemeClr>
              </a:gs>
              <a:gs pos="48000">
                <a:schemeClr val="accent5">
                  <a:lumMod val="97000"/>
                  <a:lumOff val="3000"/>
                  <a:alpha val="26000"/>
                </a:schemeClr>
              </a:gs>
              <a:gs pos="100000">
                <a:schemeClr val="accent5">
                  <a:lumMod val="60000"/>
                  <a:lumOff val="40000"/>
                  <a:alpha val="18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??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0A551BB-5F0E-1D48-B4C5-1F2F35F2B9B4}"/>
              </a:ext>
            </a:extLst>
          </p:cNvPr>
          <p:cNvSpPr/>
          <p:nvPr/>
        </p:nvSpPr>
        <p:spPr>
          <a:xfrm>
            <a:off x="5263705" y="2438481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  <a:r>
              <a:rPr lang="en-US" baseline="-25000" dirty="0"/>
              <a:t>0</a:t>
            </a:r>
            <a:endParaRPr lang="en-US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A3FE1D2-4BFB-3C4D-B6A5-9B84464F646D}"/>
              </a:ext>
            </a:extLst>
          </p:cNvPr>
          <p:cNvSpPr/>
          <p:nvPr/>
        </p:nvSpPr>
        <p:spPr>
          <a:xfrm>
            <a:off x="5263705" y="4618038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  <a:r>
              <a:rPr lang="en-US" baseline="-25000" dirty="0"/>
              <a:t>1</a:t>
            </a:r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21A4215-07BC-D64A-B05F-D7D141BD4256}"/>
              </a:ext>
            </a:extLst>
          </p:cNvPr>
          <p:cNvSpPr/>
          <p:nvPr/>
        </p:nvSpPr>
        <p:spPr>
          <a:xfrm>
            <a:off x="4522536" y="2984581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EFD6196-B158-5747-8BF9-ADEF05A136AE}"/>
              </a:ext>
            </a:extLst>
          </p:cNvPr>
          <p:cNvSpPr/>
          <p:nvPr/>
        </p:nvSpPr>
        <p:spPr>
          <a:xfrm>
            <a:off x="6144574" y="2984581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E1DBF5F-9108-D944-83C0-3EABD7A279CB}"/>
              </a:ext>
            </a:extLst>
          </p:cNvPr>
          <p:cNvSpPr/>
          <p:nvPr/>
        </p:nvSpPr>
        <p:spPr>
          <a:xfrm>
            <a:off x="4522536" y="4092616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8668273-71E4-9247-9042-3F270DE6A9AD}"/>
              </a:ext>
            </a:extLst>
          </p:cNvPr>
          <p:cNvSpPr/>
          <p:nvPr/>
        </p:nvSpPr>
        <p:spPr>
          <a:xfrm>
            <a:off x="6144574" y="4092616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8F37ACB-E8E7-3B48-A8FD-8D2C873F0CFC}"/>
              </a:ext>
            </a:extLst>
          </p:cNvPr>
          <p:cNvCxnSpPr>
            <a:cxnSpLocks/>
            <a:stCxn id="4" idx="0"/>
            <a:endCxn id="9" idx="2"/>
          </p:cNvCxnSpPr>
          <p:nvPr/>
        </p:nvCxnSpPr>
        <p:spPr>
          <a:xfrm flipV="1">
            <a:off x="3931986" y="3187781"/>
            <a:ext cx="590550" cy="3078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FED5E11-4682-9F40-B119-1C5C6313ADD7}"/>
              </a:ext>
            </a:extLst>
          </p:cNvPr>
          <p:cNvCxnSpPr>
            <a:cxnSpLocks/>
            <a:stCxn id="4" idx="2"/>
            <a:endCxn id="11" idx="2"/>
          </p:cNvCxnSpPr>
          <p:nvPr/>
        </p:nvCxnSpPr>
        <p:spPr>
          <a:xfrm>
            <a:off x="3931986" y="4041693"/>
            <a:ext cx="590550" cy="2541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C0D72AB-E76F-F44B-A1FF-3BF19F6765D0}"/>
              </a:ext>
            </a:extLst>
          </p:cNvPr>
          <p:cNvCxnSpPr>
            <a:cxnSpLocks/>
          </p:cNvCxnSpPr>
          <p:nvPr/>
        </p:nvCxnSpPr>
        <p:spPr>
          <a:xfrm flipH="1" flipV="1">
            <a:off x="6524990" y="3331465"/>
            <a:ext cx="377016" cy="1641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B9F49F6-B646-6E44-914A-BD5A7B4AFCA5}"/>
              </a:ext>
            </a:extLst>
          </p:cNvPr>
          <p:cNvCxnSpPr>
            <a:cxnSpLocks/>
          </p:cNvCxnSpPr>
          <p:nvPr/>
        </p:nvCxnSpPr>
        <p:spPr>
          <a:xfrm flipH="1">
            <a:off x="6524990" y="4041693"/>
            <a:ext cx="377016" cy="1641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345A6CD-12CD-504A-8479-4C4F2D264C70}"/>
              </a:ext>
            </a:extLst>
          </p:cNvPr>
          <p:cNvCxnSpPr>
            <a:cxnSpLocks/>
            <a:stCxn id="7" idx="1"/>
            <a:endCxn id="9" idx="7"/>
          </p:cNvCxnSpPr>
          <p:nvPr/>
        </p:nvCxnSpPr>
        <p:spPr>
          <a:xfrm flipH="1">
            <a:off x="4869420" y="2711531"/>
            <a:ext cx="394285" cy="3325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DC9C7BB-CC07-B940-AAC3-F9594FD3B8E7}"/>
              </a:ext>
            </a:extLst>
          </p:cNvPr>
          <p:cNvCxnSpPr>
            <a:endCxn id="10" idx="1"/>
          </p:cNvCxnSpPr>
          <p:nvPr/>
        </p:nvCxnSpPr>
        <p:spPr>
          <a:xfrm>
            <a:off x="5809805" y="2711531"/>
            <a:ext cx="394285" cy="3325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A6D5815-D84F-BF42-B4DB-0E662AA7B615}"/>
              </a:ext>
            </a:extLst>
          </p:cNvPr>
          <p:cNvCxnSpPr>
            <a:endCxn id="12" idx="3"/>
          </p:cNvCxnSpPr>
          <p:nvPr/>
        </p:nvCxnSpPr>
        <p:spPr>
          <a:xfrm flipV="1">
            <a:off x="5809805" y="4439500"/>
            <a:ext cx="394285" cy="43933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BDC3603-E6E2-B24E-B82D-DDB58FD909F4}"/>
              </a:ext>
            </a:extLst>
          </p:cNvPr>
          <p:cNvCxnSpPr>
            <a:stCxn id="8" idx="1"/>
            <a:endCxn id="11" idx="5"/>
          </p:cNvCxnSpPr>
          <p:nvPr/>
        </p:nvCxnSpPr>
        <p:spPr>
          <a:xfrm flipH="1" flipV="1">
            <a:off x="4869420" y="4439500"/>
            <a:ext cx="394285" cy="45158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1B8CC99B-71CF-7E4F-A4C0-04845183A3EF}"/>
              </a:ext>
            </a:extLst>
          </p:cNvPr>
          <p:cNvSpPr/>
          <p:nvPr/>
        </p:nvSpPr>
        <p:spPr>
          <a:xfrm>
            <a:off x="6947652" y="2456721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D127B8B-36CA-C942-B1AC-052A796B5565}"/>
              </a:ext>
            </a:extLst>
          </p:cNvPr>
          <p:cNvCxnSpPr>
            <a:stCxn id="7" idx="3"/>
            <a:endCxn id="21" idx="2"/>
          </p:cNvCxnSpPr>
          <p:nvPr/>
        </p:nvCxnSpPr>
        <p:spPr>
          <a:xfrm flipV="1">
            <a:off x="5809805" y="2659921"/>
            <a:ext cx="1137847" cy="51610"/>
          </a:xfrm>
          <a:prstGeom prst="straightConnector1">
            <a:avLst/>
          </a:prstGeom>
          <a:ln>
            <a:prstDash val="lg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D84BC4C-16E6-9147-AD33-AD3BA41E632B}"/>
              </a:ext>
            </a:extLst>
          </p:cNvPr>
          <p:cNvCxnSpPr>
            <a:stCxn id="6" idx="1"/>
            <a:endCxn id="21" idx="6"/>
          </p:cNvCxnSpPr>
          <p:nvPr/>
        </p:nvCxnSpPr>
        <p:spPr>
          <a:xfrm flipH="1" flipV="1">
            <a:off x="7354052" y="2659921"/>
            <a:ext cx="1084380" cy="1105141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DBB118E2-1725-AC4C-BD73-3D9F818253C6}"/>
              </a:ext>
            </a:extLst>
          </p:cNvPr>
          <p:cNvSpPr/>
          <p:nvPr/>
        </p:nvSpPr>
        <p:spPr>
          <a:xfrm>
            <a:off x="6955593" y="4696471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928DEE4-F146-A045-BD2F-CFA3BC9C7903}"/>
              </a:ext>
            </a:extLst>
          </p:cNvPr>
          <p:cNvCxnSpPr>
            <a:stCxn id="8" idx="3"/>
            <a:endCxn id="24" idx="2"/>
          </p:cNvCxnSpPr>
          <p:nvPr/>
        </p:nvCxnSpPr>
        <p:spPr>
          <a:xfrm>
            <a:off x="5809805" y="4891088"/>
            <a:ext cx="1145788" cy="8583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F76ACE4-338F-E745-A59B-446EA0A0A678}"/>
              </a:ext>
            </a:extLst>
          </p:cNvPr>
          <p:cNvCxnSpPr>
            <a:stCxn id="6" idx="1"/>
            <a:endCxn id="24" idx="6"/>
          </p:cNvCxnSpPr>
          <p:nvPr/>
        </p:nvCxnSpPr>
        <p:spPr>
          <a:xfrm flipH="1">
            <a:off x="7361993" y="3765062"/>
            <a:ext cx="1076439" cy="1134609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866093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48EE7-D614-9C40-A729-04348D05A8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 Algebras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19B7AC-BC46-EF4E-9338-273062F6F5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337" y="1693862"/>
            <a:ext cx="3067673" cy="4429125"/>
          </a:xfrm>
        </p:spPr>
        <p:txBody>
          <a:bodyPr>
            <a:normAutofit/>
          </a:bodyPr>
          <a:lstStyle/>
          <a:p>
            <a:r>
              <a:rPr lang="en-US" b="0" dirty="0"/>
              <a:t>Currently using traditional algebra of real numbers.</a:t>
            </a:r>
          </a:p>
          <a:p>
            <a:endParaRPr lang="en-US" dirty="0"/>
          </a:p>
          <a:p>
            <a:r>
              <a:rPr lang="en-US" dirty="0"/>
              <a:t>Restriction:</a:t>
            </a:r>
            <a:r>
              <a:rPr lang="en-US" b="0" dirty="0"/>
              <a:t> Type and unit checking.  Requirements of formulas.</a:t>
            </a:r>
          </a:p>
          <a:p>
            <a:endParaRPr lang="en-US" b="0" dirty="0"/>
          </a:p>
          <a:p>
            <a:r>
              <a:rPr lang="en-US" b="0" dirty="0"/>
              <a:t>E.g. Chi-squared requires the underlying data to be normally </a:t>
            </a:r>
            <a:r>
              <a:rPr lang="en-US" b="0" dirty="0" err="1"/>
              <a:t>iid</a:t>
            </a:r>
            <a:r>
              <a:rPr lang="en-US" b="0" dirty="0"/>
              <a:t> distributed.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DDCEBEF8-A9DB-BA4B-A40A-FDA14E39AFAA}"/>
              </a:ext>
            </a:extLst>
          </p:cNvPr>
          <p:cNvGrpSpPr/>
          <p:nvPr/>
        </p:nvGrpSpPr>
        <p:grpSpPr>
          <a:xfrm>
            <a:off x="3658936" y="2438481"/>
            <a:ext cx="5325596" cy="2725657"/>
            <a:chOff x="3658936" y="2438481"/>
            <a:chExt cx="5325596" cy="2725657"/>
          </a:xfrm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500A26B8-9FB6-0E46-A191-69A528C6D7C0}"/>
                </a:ext>
              </a:extLst>
            </p:cNvPr>
            <p:cNvSpPr/>
            <p:nvPr/>
          </p:nvSpPr>
          <p:spPr>
            <a:xfrm>
              <a:off x="3658936" y="3495593"/>
              <a:ext cx="546100" cy="54610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</a:t>
              </a:r>
              <a:r>
                <a:rPr lang="en-US" baseline="-25000" dirty="0"/>
                <a:t>0</a:t>
              </a:r>
              <a:endParaRPr lang="en-US" dirty="0"/>
            </a:p>
          </p:txBody>
        </p:sp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B7931246-561E-804C-83E5-6D4A455B2B39}"/>
                </a:ext>
              </a:extLst>
            </p:cNvPr>
            <p:cNvSpPr/>
            <p:nvPr/>
          </p:nvSpPr>
          <p:spPr>
            <a:xfrm>
              <a:off x="6885743" y="3501984"/>
              <a:ext cx="546100" cy="54610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</a:t>
              </a:r>
              <a:r>
                <a:rPr lang="en-US" baseline="-25000" dirty="0"/>
                <a:t>1</a:t>
              </a:r>
              <a:endParaRPr lang="en-US" dirty="0"/>
            </a:p>
          </p:txBody>
        </p:sp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868CB795-7618-074A-8073-3FB40E4511C1}"/>
                </a:ext>
              </a:extLst>
            </p:cNvPr>
            <p:cNvSpPr/>
            <p:nvPr/>
          </p:nvSpPr>
          <p:spPr>
            <a:xfrm>
              <a:off x="8438432" y="3492012"/>
              <a:ext cx="546100" cy="546100"/>
            </a:xfrm>
            <a:prstGeom prst="roundRect">
              <a:avLst/>
            </a:prstGeom>
            <a:gradFill flip="none" rotWithShape="1">
              <a:gsLst>
                <a:gs pos="0">
                  <a:schemeClr val="accent5">
                    <a:alpha val="28000"/>
                    <a:lumMod val="77000"/>
                    <a:lumOff val="23000"/>
                  </a:schemeClr>
                </a:gs>
                <a:gs pos="48000">
                  <a:schemeClr val="accent5">
                    <a:lumMod val="97000"/>
                    <a:lumOff val="3000"/>
                    <a:alpha val="26000"/>
                  </a:schemeClr>
                </a:gs>
                <a:gs pos="100000">
                  <a:schemeClr val="accent5">
                    <a:lumMod val="60000"/>
                    <a:lumOff val="40000"/>
                    <a:alpha val="18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??</a:t>
              </a:r>
            </a:p>
          </p:txBody>
        </p: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00A551BB-5F0E-1D48-B4C5-1F2F35F2B9B4}"/>
                </a:ext>
              </a:extLst>
            </p:cNvPr>
            <p:cNvSpPr/>
            <p:nvPr/>
          </p:nvSpPr>
          <p:spPr>
            <a:xfrm>
              <a:off x="5263705" y="2438481"/>
              <a:ext cx="546100" cy="546100"/>
            </a:xfrm>
            <a:prstGeom prst="roundRect">
              <a:avLst/>
            </a:prstGeom>
            <a:gradFill flip="none" rotWithShape="1">
              <a:gsLst>
                <a:gs pos="0">
                  <a:schemeClr val="accent6">
                    <a:lumMod val="67000"/>
                  </a:schemeClr>
                </a:gs>
                <a:gs pos="48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n</a:t>
              </a:r>
              <a:r>
                <a:rPr lang="en-US" baseline="-25000" dirty="0"/>
                <a:t>0</a:t>
              </a:r>
              <a:endParaRPr lang="en-US" dirty="0"/>
            </a:p>
          </p:txBody>
        </p:sp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7A3FE1D2-4BFB-3C4D-B6A5-9B84464F646D}"/>
                </a:ext>
              </a:extLst>
            </p:cNvPr>
            <p:cNvSpPr/>
            <p:nvPr/>
          </p:nvSpPr>
          <p:spPr>
            <a:xfrm>
              <a:off x="5263705" y="4618038"/>
              <a:ext cx="546100" cy="546100"/>
            </a:xfrm>
            <a:prstGeom prst="roundRect">
              <a:avLst/>
            </a:prstGeom>
            <a:gradFill flip="none" rotWithShape="1">
              <a:gsLst>
                <a:gs pos="0">
                  <a:schemeClr val="accent6">
                    <a:lumMod val="67000"/>
                  </a:schemeClr>
                </a:gs>
                <a:gs pos="48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n</a:t>
              </a:r>
              <a:r>
                <a:rPr lang="en-US" baseline="-25000" dirty="0"/>
                <a:t>1</a:t>
              </a:r>
              <a:endParaRPr lang="en-US" dirty="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921A4215-07BC-D64A-B05F-D7D141BD4256}"/>
                </a:ext>
              </a:extLst>
            </p:cNvPr>
            <p:cNvSpPr/>
            <p:nvPr/>
          </p:nvSpPr>
          <p:spPr>
            <a:xfrm>
              <a:off x="4522536" y="2984581"/>
              <a:ext cx="406400" cy="406400"/>
            </a:xfrm>
            <a:prstGeom prst="ellipse">
              <a:avLst/>
            </a:prstGeom>
            <a:gradFill flip="none" rotWithShape="1">
              <a:gsLst>
                <a:gs pos="0">
                  <a:schemeClr val="accent3">
                    <a:lumMod val="67000"/>
                  </a:schemeClr>
                </a:gs>
                <a:gs pos="48000">
                  <a:schemeClr val="accent3">
                    <a:lumMod val="97000"/>
                    <a:lumOff val="3000"/>
                  </a:schemeClr>
                </a:gs>
                <a:gs pos="100000">
                  <a:schemeClr val="accent3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1EFD6196-B158-5747-8BF9-ADEF05A136AE}"/>
                </a:ext>
              </a:extLst>
            </p:cNvPr>
            <p:cNvSpPr/>
            <p:nvPr/>
          </p:nvSpPr>
          <p:spPr>
            <a:xfrm>
              <a:off x="6144574" y="2984581"/>
              <a:ext cx="406400" cy="406400"/>
            </a:xfrm>
            <a:prstGeom prst="ellipse">
              <a:avLst/>
            </a:prstGeom>
            <a:gradFill flip="none" rotWithShape="1">
              <a:gsLst>
                <a:gs pos="0">
                  <a:schemeClr val="accent3">
                    <a:lumMod val="67000"/>
                  </a:schemeClr>
                </a:gs>
                <a:gs pos="48000">
                  <a:schemeClr val="accent3">
                    <a:lumMod val="97000"/>
                    <a:lumOff val="3000"/>
                  </a:schemeClr>
                </a:gs>
                <a:gs pos="100000">
                  <a:schemeClr val="accent3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EE1DBF5F-9108-D944-83C0-3EABD7A279CB}"/>
                </a:ext>
              </a:extLst>
            </p:cNvPr>
            <p:cNvSpPr/>
            <p:nvPr/>
          </p:nvSpPr>
          <p:spPr>
            <a:xfrm>
              <a:off x="4522536" y="4092616"/>
              <a:ext cx="406400" cy="406400"/>
            </a:xfrm>
            <a:prstGeom prst="ellipse">
              <a:avLst/>
            </a:prstGeom>
            <a:gradFill flip="none" rotWithShape="1">
              <a:gsLst>
                <a:gs pos="0">
                  <a:schemeClr val="accent3">
                    <a:lumMod val="67000"/>
                  </a:schemeClr>
                </a:gs>
                <a:gs pos="48000">
                  <a:schemeClr val="accent3">
                    <a:lumMod val="97000"/>
                    <a:lumOff val="3000"/>
                  </a:schemeClr>
                </a:gs>
                <a:gs pos="100000">
                  <a:schemeClr val="accent3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E8668273-71E4-9247-9042-3F270DE6A9AD}"/>
                </a:ext>
              </a:extLst>
            </p:cNvPr>
            <p:cNvSpPr/>
            <p:nvPr/>
          </p:nvSpPr>
          <p:spPr>
            <a:xfrm>
              <a:off x="6144574" y="4092616"/>
              <a:ext cx="406400" cy="406400"/>
            </a:xfrm>
            <a:prstGeom prst="ellipse">
              <a:avLst/>
            </a:prstGeom>
            <a:gradFill flip="none" rotWithShape="1">
              <a:gsLst>
                <a:gs pos="0">
                  <a:schemeClr val="accent3">
                    <a:lumMod val="67000"/>
                  </a:schemeClr>
                </a:gs>
                <a:gs pos="48000">
                  <a:schemeClr val="accent3">
                    <a:lumMod val="97000"/>
                    <a:lumOff val="3000"/>
                  </a:schemeClr>
                </a:gs>
                <a:gs pos="100000">
                  <a:schemeClr val="accent3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</a:t>
              </a: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E8F37ACB-E8E7-3B48-A8FD-8D2C873F0CFC}"/>
                </a:ext>
              </a:extLst>
            </p:cNvPr>
            <p:cNvCxnSpPr>
              <a:cxnSpLocks/>
              <a:stCxn id="4" idx="0"/>
              <a:endCxn id="9" idx="2"/>
            </p:cNvCxnSpPr>
            <p:nvPr/>
          </p:nvCxnSpPr>
          <p:spPr>
            <a:xfrm flipV="1">
              <a:off x="3931986" y="3187781"/>
              <a:ext cx="590550" cy="30781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2FED5E11-4682-9F40-B119-1C5C6313ADD7}"/>
                </a:ext>
              </a:extLst>
            </p:cNvPr>
            <p:cNvCxnSpPr>
              <a:cxnSpLocks/>
              <a:stCxn id="4" idx="2"/>
              <a:endCxn id="11" idx="2"/>
            </p:cNvCxnSpPr>
            <p:nvPr/>
          </p:nvCxnSpPr>
          <p:spPr>
            <a:xfrm>
              <a:off x="3931986" y="4041693"/>
              <a:ext cx="590550" cy="25412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5C0D72AB-E76F-F44B-A1FF-3BF19F6765D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524990" y="3331465"/>
              <a:ext cx="377016" cy="16412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DB9F49F6-B646-6E44-914A-BD5A7B4AFCA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24990" y="4041693"/>
              <a:ext cx="377016" cy="16412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1345A6CD-12CD-504A-8479-4C4F2D264C70}"/>
                </a:ext>
              </a:extLst>
            </p:cNvPr>
            <p:cNvCxnSpPr>
              <a:cxnSpLocks/>
              <a:stCxn id="7" idx="1"/>
              <a:endCxn id="9" idx="7"/>
            </p:cNvCxnSpPr>
            <p:nvPr/>
          </p:nvCxnSpPr>
          <p:spPr>
            <a:xfrm flipH="1">
              <a:off x="4869420" y="2711531"/>
              <a:ext cx="394285" cy="332566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0DC9C7BB-CC07-B940-AAC3-F9594FD3B8E7}"/>
                </a:ext>
              </a:extLst>
            </p:cNvPr>
            <p:cNvCxnSpPr>
              <a:endCxn id="10" idx="1"/>
            </p:cNvCxnSpPr>
            <p:nvPr/>
          </p:nvCxnSpPr>
          <p:spPr>
            <a:xfrm>
              <a:off x="5809805" y="2711531"/>
              <a:ext cx="394285" cy="332566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8A6D5815-D84F-BF42-B4DB-0E662AA7B615}"/>
                </a:ext>
              </a:extLst>
            </p:cNvPr>
            <p:cNvCxnSpPr>
              <a:endCxn id="12" idx="3"/>
            </p:cNvCxnSpPr>
            <p:nvPr/>
          </p:nvCxnSpPr>
          <p:spPr>
            <a:xfrm flipV="1">
              <a:off x="5809805" y="4439500"/>
              <a:ext cx="394285" cy="43933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3BDC3603-E6E2-B24E-B82D-DDB58FD909F4}"/>
                </a:ext>
              </a:extLst>
            </p:cNvPr>
            <p:cNvCxnSpPr>
              <a:stCxn id="8" idx="1"/>
              <a:endCxn id="11" idx="5"/>
            </p:cNvCxnSpPr>
            <p:nvPr/>
          </p:nvCxnSpPr>
          <p:spPr>
            <a:xfrm flipH="1" flipV="1">
              <a:off x="4869420" y="4439500"/>
              <a:ext cx="394285" cy="45158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1B8CC99B-71CF-7E4F-A4C0-04845183A3EF}"/>
                </a:ext>
              </a:extLst>
            </p:cNvPr>
            <p:cNvSpPr/>
            <p:nvPr/>
          </p:nvSpPr>
          <p:spPr>
            <a:xfrm>
              <a:off x="6947652" y="2456721"/>
              <a:ext cx="406400" cy="406400"/>
            </a:xfrm>
            <a:prstGeom prst="ellipse">
              <a:avLst/>
            </a:prstGeom>
            <a:gradFill flip="none" rotWithShape="1">
              <a:gsLst>
                <a:gs pos="0">
                  <a:schemeClr val="accent2">
                    <a:lumMod val="67000"/>
                  </a:schemeClr>
                </a:gs>
                <a:gs pos="48000">
                  <a:schemeClr val="accent2">
                    <a:lumMod val="97000"/>
                    <a:lumOff val="3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3D127B8B-36CA-C942-B1AC-052A796B5565}"/>
                </a:ext>
              </a:extLst>
            </p:cNvPr>
            <p:cNvCxnSpPr>
              <a:stCxn id="7" idx="3"/>
              <a:endCxn id="21" idx="2"/>
            </p:cNvCxnSpPr>
            <p:nvPr/>
          </p:nvCxnSpPr>
          <p:spPr>
            <a:xfrm flipV="1">
              <a:off x="5809805" y="2659921"/>
              <a:ext cx="1137847" cy="51610"/>
            </a:xfrm>
            <a:prstGeom prst="straightConnector1">
              <a:avLst/>
            </a:prstGeom>
            <a:ln>
              <a:prstDash val="lgDash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FD84BC4C-16E6-9147-AD33-AD3BA41E632B}"/>
                </a:ext>
              </a:extLst>
            </p:cNvPr>
            <p:cNvCxnSpPr>
              <a:stCxn id="6" idx="1"/>
              <a:endCxn id="21" idx="6"/>
            </p:cNvCxnSpPr>
            <p:nvPr/>
          </p:nvCxnSpPr>
          <p:spPr>
            <a:xfrm flipH="1" flipV="1">
              <a:off x="7354052" y="2659921"/>
              <a:ext cx="1084380" cy="1105141"/>
            </a:xfrm>
            <a:prstGeom prst="straightConnector1">
              <a:avLst/>
            </a:prstGeom>
            <a:ln>
              <a:prstDash val="dash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DBB118E2-1725-AC4C-BD73-3D9F818253C6}"/>
                </a:ext>
              </a:extLst>
            </p:cNvPr>
            <p:cNvSpPr/>
            <p:nvPr/>
          </p:nvSpPr>
          <p:spPr>
            <a:xfrm>
              <a:off x="6955593" y="4696471"/>
              <a:ext cx="406400" cy="406400"/>
            </a:xfrm>
            <a:prstGeom prst="ellipse">
              <a:avLst/>
            </a:prstGeom>
            <a:gradFill flip="none" rotWithShape="1">
              <a:gsLst>
                <a:gs pos="0">
                  <a:schemeClr val="accent2">
                    <a:lumMod val="67000"/>
                  </a:schemeClr>
                </a:gs>
                <a:gs pos="48000">
                  <a:schemeClr val="accent2">
                    <a:lumMod val="97000"/>
                    <a:lumOff val="3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</a:t>
              </a: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7928DEE4-F146-A045-BD2F-CFA3BC9C7903}"/>
                </a:ext>
              </a:extLst>
            </p:cNvPr>
            <p:cNvCxnSpPr>
              <a:stCxn id="8" idx="3"/>
              <a:endCxn id="24" idx="2"/>
            </p:cNvCxnSpPr>
            <p:nvPr/>
          </p:nvCxnSpPr>
          <p:spPr>
            <a:xfrm>
              <a:off x="5809805" y="4891088"/>
              <a:ext cx="1145788" cy="8583"/>
            </a:xfrm>
            <a:prstGeom prst="straightConnector1">
              <a:avLst/>
            </a:prstGeom>
            <a:ln>
              <a:prstDash val="dash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FF76ACE4-338F-E745-A59B-446EA0A0A678}"/>
                </a:ext>
              </a:extLst>
            </p:cNvPr>
            <p:cNvCxnSpPr>
              <a:stCxn id="6" idx="1"/>
              <a:endCxn id="24" idx="6"/>
            </p:cNvCxnSpPr>
            <p:nvPr/>
          </p:nvCxnSpPr>
          <p:spPr>
            <a:xfrm flipH="1">
              <a:off x="7361993" y="3765062"/>
              <a:ext cx="1076439" cy="1134609"/>
            </a:xfrm>
            <a:prstGeom prst="straightConnector1">
              <a:avLst/>
            </a:prstGeom>
            <a:ln>
              <a:prstDash val="dash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072405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EABC4DA-2E88-C547-B8D5-37D9EEC19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AMIDOL – Recent Advancements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F74132-D33F-DF41-B7B3-6BF2BA70D0A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Through our collaboration with </a:t>
            </a:r>
            <a:r>
              <a:rPr lang="en-US" dirty="0" err="1"/>
              <a:t>UArizona</a:t>
            </a:r>
            <a:r>
              <a:rPr lang="en-US" dirty="0"/>
              <a:t> and GTRI: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Developed an API to infer VDSOLs from </a:t>
            </a:r>
            <a:r>
              <a:rPr lang="en-US" b="1" dirty="0">
                <a:solidFill>
                  <a:srgbClr val="3777BC"/>
                </a:solidFill>
              </a:rPr>
              <a:t>extant code</a:t>
            </a:r>
            <a:r>
              <a:rPr lang="en-US" dirty="0"/>
              <a:t> and </a:t>
            </a:r>
            <a:r>
              <a:rPr lang="en-US" b="1" dirty="0">
                <a:solidFill>
                  <a:srgbClr val="3777BC"/>
                </a:solidFill>
              </a:rPr>
              <a:t>groundings</a:t>
            </a:r>
            <a:r>
              <a:rPr lang="en-US" dirty="0"/>
              <a:t>.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AMIDOL has the ability to pair code and groundings with a </a:t>
            </a:r>
            <a:r>
              <a:rPr lang="en-US" b="1" dirty="0">
                <a:solidFill>
                  <a:srgbClr val="3777BC"/>
                </a:solidFill>
              </a:rPr>
              <a:t>domain ontology</a:t>
            </a:r>
            <a:r>
              <a:rPr lang="en-US" dirty="0"/>
              <a:t>.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The ontology is annotated with a </a:t>
            </a:r>
            <a:r>
              <a:rPr lang="en-US" b="1" dirty="0">
                <a:solidFill>
                  <a:srgbClr val="3777BC"/>
                </a:solidFill>
              </a:rPr>
              <a:t>model signature</a:t>
            </a:r>
            <a:r>
              <a:rPr lang="en-US" dirty="0"/>
              <a:t>.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Allows AMIDOL to infer a VDSOL palette with limited human-machine teaming.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6A621E99-D546-F049-BB82-744C3CD201A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567042" y="1969620"/>
            <a:ext cx="4625847" cy="3888791"/>
          </a:xfrm>
        </p:spPr>
      </p:pic>
    </p:spTree>
    <p:extLst>
      <p:ext uri="{BB962C8B-B14F-4D97-AF65-F5344CB8AC3E}">
        <p14:creationId xmlns:p14="http://schemas.microsoft.com/office/powerpoint/2010/main" val="159171767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F544E-C151-0C48-BB76-0A6A112D04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Model/Measure Algebras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201E93-0E57-6B4A-8B8F-FB8731F094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337" y="1693862"/>
            <a:ext cx="8223638" cy="4429125"/>
          </a:xfrm>
        </p:spPr>
        <p:txBody>
          <a:bodyPr/>
          <a:lstStyle/>
          <a:p>
            <a:r>
              <a:rPr lang="en-US" dirty="0">
                <a:solidFill>
                  <a:srgbClr val="3777BC"/>
                </a:solidFill>
              </a:rPr>
              <a:t>Models</a:t>
            </a:r>
            <a:r>
              <a:rPr lang="en-US" b="0" dirty="0"/>
              <a:t> can be combined with</a:t>
            </a:r>
            <a:br>
              <a:rPr lang="en-US" b="0" dirty="0"/>
            </a:br>
            <a:r>
              <a:rPr lang="en-US" dirty="0">
                <a:solidFill>
                  <a:srgbClr val="3777BC"/>
                </a:solidFill>
              </a:rPr>
              <a:t>measure definitions</a:t>
            </a:r>
            <a:r>
              <a:rPr lang="en-US" b="0" dirty="0"/>
              <a:t> to yield</a:t>
            </a:r>
            <a:br>
              <a:rPr lang="en-US" b="0" dirty="0"/>
            </a:br>
            <a:r>
              <a:rPr lang="en-US" b="0" dirty="0"/>
              <a:t>new </a:t>
            </a:r>
            <a:r>
              <a:rPr lang="en-US" dirty="0">
                <a:solidFill>
                  <a:srgbClr val="3777BC"/>
                </a:solidFill>
              </a:rPr>
              <a:t>models</a:t>
            </a:r>
            <a:r>
              <a:rPr lang="en-US" b="0" dirty="0"/>
              <a:t>.</a:t>
            </a:r>
          </a:p>
          <a:p>
            <a:endParaRPr lang="en-US" b="0" dirty="0"/>
          </a:p>
          <a:p>
            <a:r>
              <a:rPr lang="en-US" b="0" dirty="0"/>
              <a:t>Changes what the </a:t>
            </a:r>
            <a:r>
              <a:rPr lang="en-US" dirty="0">
                <a:solidFill>
                  <a:srgbClr val="3777BC"/>
                </a:solidFill>
              </a:rPr>
              <a:t>synthesized</a:t>
            </a:r>
            <a:br>
              <a:rPr lang="en-US" dirty="0">
                <a:solidFill>
                  <a:srgbClr val="3777BC"/>
                </a:solidFill>
              </a:rPr>
            </a:br>
            <a:r>
              <a:rPr lang="en-US" dirty="0">
                <a:solidFill>
                  <a:srgbClr val="3777BC"/>
                </a:solidFill>
              </a:rPr>
              <a:t>code</a:t>
            </a:r>
            <a:r>
              <a:rPr lang="en-US" b="0" dirty="0"/>
              <a:t> will </a:t>
            </a:r>
            <a:r>
              <a:rPr lang="en-US" dirty="0">
                <a:solidFill>
                  <a:srgbClr val="3777BC"/>
                </a:solidFill>
              </a:rPr>
              <a:t>solve for</a:t>
            </a:r>
            <a:r>
              <a:rPr lang="en-US" b="0" dirty="0"/>
              <a:t>.</a:t>
            </a:r>
          </a:p>
          <a:p>
            <a:endParaRPr lang="en-US" b="0" dirty="0"/>
          </a:p>
          <a:p>
            <a:r>
              <a:rPr lang="en-US" b="0" dirty="0"/>
              <a:t>Allows for model reuse, </a:t>
            </a:r>
            <a:br>
              <a:rPr lang="en-US" b="0" dirty="0"/>
            </a:br>
            <a:r>
              <a:rPr lang="en-US" b="0" dirty="0"/>
              <a:t>exchange, and importing models</a:t>
            </a:r>
            <a:br>
              <a:rPr lang="en-US" b="0" dirty="0"/>
            </a:br>
            <a:r>
              <a:rPr lang="en-US" b="0" dirty="0"/>
              <a:t>without their measures to improve</a:t>
            </a:r>
            <a:br>
              <a:rPr lang="en-US" b="0" dirty="0"/>
            </a:br>
            <a:r>
              <a:rPr lang="en-US" b="0" dirty="0"/>
              <a:t>efficiency.</a:t>
            </a:r>
          </a:p>
          <a:p>
            <a:endParaRPr lang="en-US" b="0" dirty="0"/>
          </a:p>
          <a:p>
            <a:r>
              <a:rPr lang="en-US" b="0" dirty="0"/>
              <a:t>Optimize out parts of the model that cannot impact measures.</a:t>
            </a:r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D2B1CA24-D9C8-594E-A31E-DCDC8C6F14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4113" y="1674734"/>
            <a:ext cx="1754266" cy="175426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005677B-A218-1644-9A8E-90C4A7DA6B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700000">
            <a:off x="6062195" y="2018467"/>
            <a:ext cx="1066800" cy="10668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4815168-9058-8F49-86BA-73D02F5CA0E7}"/>
              </a:ext>
            </a:extLst>
          </p:cNvPr>
          <p:cNvSpPr txBox="1"/>
          <p:nvPr/>
        </p:nvSpPr>
        <p:spPr>
          <a:xfrm>
            <a:off x="5425532" y="2259479"/>
            <a:ext cx="5638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3777BC"/>
                </a:solidFill>
              </a:rPr>
              <a:t>⊗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895E25D-3BFC-B648-8A4D-89F9725F59C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rot="2700000">
            <a:off x="4271981" y="3644008"/>
            <a:ext cx="1066800" cy="10668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E77C297-0422-C744-9C65-F581549DD147}"/>
              </a:ext>
            </a:extLst>
          </p:cNvPr>
          <p:cNvSpPr txBox="1"/>
          <p:nvPr/>
        </p:nvSpPr>
        <p:spPr>
          <a:xfrm>
            <a:off x="4523441" y="3155740"/>
            <a:ext cx="5638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accent6"/>
                </a:solidFill>
              </a:rPr>
              <a:t>⊗</a:t>
            </a:r>
          </a:p>
        </p:txBody>
      </p:sp>
      <p:pic>
        <p:nvPicPr>
          <p:cNvPr id="11" name="Content Placeholder 4">
            <a:extLst>
              <a:ext uri="{FF2B5EF4-FFF2-40B4-BE49-F238E27FC236}">
                <a16:creationId xmlns:a16="http://schemas.microsoft.com/office/drawing/2014/main" id="{011DA220-483A-D448-838A-9DD9994D4A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9937" y="1693862"/>
            <a:ext cx="1754266" cy="1754266"/>
          </a:xfrm>
          <a:prstGeom prst="rect">
            <a:avLst/>
          </a:prstGeom>
        </p:spPr>
      </p:pic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5C848526-7D8E-F141-B7CC-65995141B786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325071" y="3409872"/>
            <a:ext cx="1754266" cy="1754266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6886DEC-8FB7-3D4E-A60F-84DA975ADC21}"/>
              </a:ext>
            </a:extLst>
          </p:cNvPr>
          <p:cNvCxnSpPr/>
          <p:nvPr/>
        </p:nvCxnSpPr>
        <p:spPr>
          <a:xfrm>
            <a:off x="7086600" y="2570995"/>
            <a:ext cx="564776" cy="0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3DD3DA2-7179-0043-B952-809891E1CECA}"/>
              </a:ext>
            </a:extLst>
          </p:cNvPr>
          <p:cNvCxnSpPr>
            <a:cxnSpLocks/>
            <a:endCxn id="12" idx="1"/>
          </p:cNvCxnSpPr>
          <p:nvPr/>
        </p:nvCxnSpPr>
        <p:spPr>
          <a:xfrm>
            <a:off x="5363622" y="4287005"/>
            <a:ext cx="1961449" cy="0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785818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F544E-C151-0C48-BB76-0A6A112D04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Model/Measure Algebras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201E93-0E57-6B4A-8B8F-FB8731F094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337" y="1693862"/>
            <a:ext cx="8223638" cy="4429125"/>
          </a:xfrm>
        </p:spPr>
        <p:txBody>
          <a:bodyPr/>
          <a:lstStyle/>
          <a:p>
            <a:r>
              <a:rPr lang="en-US" dirty="0">
                <a:solidFill>
                  <a:srgbClr val="3777BC"/>
                </a:solidFill>
              </a:rPr>
              <a:t>Models</a:t>
            </a:r>
            <a:r>
              <a:rPr lang="en-US" b="0" dirty="0"/>
              <a:t> can be combined with</a:t>
            </a:r>
            <a:br>
              <a:rPr lang="en-US" b="0" dirty="0"/>
            </a:br>
            <a:r>
              <a:rPr lang="en-US" dirty="0">
                <a:solidFill>
                  <a:srgbClr val="3777BC"/>
                </a:solidFill>
              </a:rPr>
              <a:t>measure definitions</a:t>
            </a:r>
            <a:r>
              <a:rPr lang="en-US" b="0" dirty="0"/>
              <a:t> to yield</a:t>
            </a:r>
            <a:br>
              <a:rPr lang="en-US" b="0" dirty="0"/>
            </a:br>
            <a:r>
              <a:rPr lang="en-US" b="0" dirty="0"/>
              <a:t>new models.</a:t>
            </a:r>
          </a:p>
          <a:p>
            <a:endParaRPr lang="en-US" b="0" dirty="0"/>
          </a:p>
          <a:p>
            <a:r>
              <a:rPr lang="en-US" b="0" dirty="0"/>
              <a:t>Changes what the </a:t>
            </a:r>
            <a:r>
              <a:rPr lang="en-US" dirty="0">
                <a:solidFill>
                  <a:srgbClr val="3777BC"/>
                </a:solidFill>
              </a:rPr>
              <a:t>synthesized</a:t>
            </a:r>
            <a:br>
              <a:rPr lang="en-US" dirty="0">
                <a:solidFill>
                  <a:srgbClr val="3777BC"/>
                </a:solidFill>
              </a:rPr>
            </a:br>
            <a:r>
              <a:rPr lang="en-US" dirty="0">
                <a:solidFill>
                  <a:srgbClr val="3777BC"/>
                </a:solidFill>
              </a:rPr>
              <a:t>code</a:t>
            </a:r>
            <a:r>
              <a:rPr lang="en-US" b="0" dirty="0"/>
              <a:t> will </a:t>
            </a:r>
            <a:r>
              <a:rPr lang="en-US" dirty="0">
                <a:solidFill>
                  <a:srgbClr val="3777BC"/>
                </a:solidFill>
              </a:rPr>
              <a:t>solve for</a:t>
            </a:r>
            <a:r>
              <a:rPr lang="en-US" b="0" dirty="0"/>
              <a:t>.</a:t>
            </a:r>
          </a:p>
          <a:p>
            <a:endParaRPr lang="en-US" b="0" dirty="0"/>
          </a:p>
          <a:p>
            <a:r>
              <a:rPr lang="en-US" b="0" dirty="0"/>
              <a:t>Allows for model reuse, </a:t>
            </a:r>
            <a:br>
              <a:rPr lang="en-US" b="0" dirty="0"/>
            </a:br>
            <a:r>
              <a:rPr lang="en-US" b="0" dirty="0"/>
              <a:t>exchange, and importing models</a:t>
            </a:r>
            <a:br>
              <a:rPr lang="en-US" b="0" dirty="0"/>
            </a:br>
            <a:r>
              <a:rPr lang="en-US" b="0" dirty="0"/>
              <a:t>without their measures to improve</a:t>
            </a:r>
            <a:br>
              <a:rPr lang="en-US" b="0" dirty="0"/>
            </a:br>
            <a:r>
              <a:rPr lang="en-US" b="0" dirty="0"/>
              <a:t>efficiency.</a:t>
            </a:r>
          </a:p>
          <a:p>
            <a:endParaRPr lang="en-US" b="0" dirty="0"/>
          </a:p>
          <a:p>
            <a:r>
              <a:rPr lang="en-US" b="0" dirty="0"/>
              <a:t>Optimize out parts of the model that cannot impact measures.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29481D3-6132-3041-BA0E-B4BFDAFD14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4887" y="3033050"/>
            <a:ext cx="710490" cy="71049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9F2DB6C-0AB6-5E46-A1DF-EC8D6E3D4C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9553" y="3013314"/>
            <a:ext cx="888112" cy="88811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31A0F7C-0234-EA42-9802-FFE0554E9A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5282" y="3093902"/>
            <a:ext cx="726936" cy="72693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D72A35D-B519-8443-8D30-6328D57676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55637" y="2956574"/>
            <a:ext cx="863442" cy="86344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E4747E3-D49D-DB45-ACF5-3CBAD594CF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18777" y="2956574"/>
            <a:ext cx="863442" cy="863442"/>
          </a:xfrm>
          <a:prstGeom prst="rect">
            <a:avLst/>
          </a:prstGeom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41093B3-DD8E-0947-874B-BDC17DEC4AB8}"/>
              </a:ext>
            </a:extLst>
          </p:cNvPr>
          <p:cNvCxnSpPr>
            <a:cxnSpLocks/>
          </p:cNvCxnSpPr>
          <p:nvPr/>
        </p:nvCxnSpPr>
        <p:spPr>
          <a:xfrm>
            <a:off x="6039696" y="3388295"/>
            <a:ext cx="372247" cy="0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31D310B-F477-1341-9015-2FF3FA3DBBB4}"/>
              </a:ext>
            </a:extLst>
          </p:cNvPr>
          <p:cNvCxnSpPr>
            <a:cxnSpLocks/>
          </p:cNvCxnSpPr>
          <p:nvPr/>
        </p:nvCxnSpPr>
        <p:spPr>
          <a:xfrm>
            <a:off x="7120781" y="3397066"/>
            <a:ext cx="372247" cy="0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A2C0A3B-D463-5A4B-92D5-AFA1968462C7}"/>
              </a:ext>
            </a:extLst>
          </p:cNvPr>
          <p:cNvCxnSpPr>
            <a:cxnSpLocks/>
          </p:cNvCxnSpPr>
          <p:nvPr/>
        </p:nvCxnSpPr>
        <p:spPr>
          <a:xfrm>
            <a:off x="7872674" y="3408030"/>
            <a:ext cx="372247" cy="0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BC8C1D2-587E-7A48-81C3-B16A5A356CFA}"/>
              </a:ext>
            </a:extLst>
          </p:cNvPr>
          <p:cNvCxnSpPr>
            <a:cxnSpLocks/>
          </p:cNvCxnSpPr>
          <p:nvPr/>
        </p:nvCxnSpPr>
        <p:spPr>
          <a:xfrm>
            <a:off x="5118691" y="3383909"/>
            <a:ext cx="372247" cy="0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C52A765D-6683-B442-84DF-EEF2FB945E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700000">
            <a:off x="6190208" y="2060579"/>
            <a:ext cx="1066800" cy="10668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AB11E46E-CB16-7B45-8B4D-19FA62517B7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700000">
            <a:off x="7909691" y="2071716"/>
            <a:ext cx="106680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87455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F544E-C151-0C48-BB76-0A6A112D04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Model/Measure Algebras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201E93-0E57-6B4A-8B8F-FB8731F094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337" y="1693862"/>
            <a:ext cx="8223638" cy="4429125"/>
          </a:xfrm>
        </p:spPr>
        <p:txBody>
          <a:bodyPr/>
          <a:lstStyle/>
          <a:p>
            <a:r>
              <a:rPr lang="en-US" dirty="0">
                <a:solidFill>
                  <a:srgbClr val="3777BC"/>
                </a:solidFill>
              </a:rPr>
              <a:t>Models</a:t>
            </a:r>
            <a:r>
              <a:rPr lang="en-US" b="0" dirty="0"/>
              <a:t> can be combined with</a:t>
            </a:r>
            <a:br>
              <a:rPr lang="en-US" b="0" dirty="0"/>
            </a:br>
            <a:r>
              <a:rPr lang="en-US" dirty="0">
                <a:solidFill>
                  <a:srgbClr val="3777BC"/>
                </a:solidFill>
              </a:rPr>
              <a:t>measure definitions</a:t>
            </a:r>
            <a:r>
              <a:rPr lang="en-US" b="0" dirty="0"/>
              <a:t> to yield</a:t>
            </a:r>
            <a:br>
              <a:rPr lang="en-US" b="0" dirty="0"/>
            </a:br>
            <a:r>
              <a:rPr lang="en-US" b="0" dirty="0"/>
              <a:t>new models.</a:t>
            </a:r>
          </a:p>
          <a:p>
            <a:endParaRPr lang="en-US" b="0" dirty="0"/>
          </a:p>
          <a:p>
            <a:r>
              <a:rPr lang="en-US" b="0" dirty="0"/>
              <a:t>Changes what the </a:t>
            </a:r>
            <a:r>
              <a:rPr lang="en-US" dirty="0">
                <a:solidFill>
                  <a:srgbClr val="3777BC"/>
                </a:solidFill>
              </a:rPr>
              <a:t>synthesized</a:t>
            </a:r>
            <a:br>
              <a:rPr lang="en-US" dirty="0">
                <a:solidFill>
                  <a:srgbClr val="3777BC"/>
                </a:solidFill>
              </a:rPr>
            </a:br>
            <a:r>
              <a:rPr lang="en-US" dirty="0">
                <a:solidFill>
                  <a:srgbClr val="3777BC"/>
                </a:solidFill>
              </a:rPr>
              <a:t>code</a:t>
            </a:r>
            <a:r>
              <a:rPr lang="en-US" b="0" dirty="0"/>
              <a:t> will </a:t>
            </a:r>
            <a:r>
              <a:rPr lang="en-US" dirty="0">
                <a:solidFill>
                  <a:srgbClr val="3777BC"/>
                </a:solidFill>
              </a:rPr>
              <a:t>solve for</a:t>
            </a:r>
            <a:r>
              <a:rPr lang="en-US" b="0" dirty="0"/>
              <a:t>.</a:t>
            </a:r>
          </a:p>
          <a:p>
            <a:endParaRPr lang="en-US" b="0" dirty="0"/>
          </a:p>
          <a:p>
            <a:r>
              <a:rPr lang="en-US" b="0" dirty="0"/>
              <a:t>Allows for model reuse, </a:t>
            </a:r>
            <a:br>
              <a:rPr lang="en-US" b="0" dirty="0"/>
            </a:br>
            <a:r>
              <a:rPr lang="en-US" b="0" dirty="0"/>
              <a:t>exchange, and importing models</a:t>
            </a:r>
            <a:br>
              <a:rPr lang="en-US" b="0" dirty="0"/>
            </a:br>
            <a:r>
              <a:rPr lang="en-US" b="0" dirty="0"/>
              <a:t>without their measures to improve</a:t>
            </a:r>
            <a:br>
              <a:rPr lang="en-US" b="0" dirty="0"/>
            </a:br>
            <a:r>
              <a:rPr lang="en-US" b="0" dirty="0"/>
              <a:t>efficiency.</a:t>
            </a:r>
          </a:p>
          <a:p>
            <a:endParaRPr lang="en-US" b="0" dirty="0"/>
          </a:p>
          <a:p>
            <a:r>
              <a:rPr lang="en-US" b="0" dirty="0"/>
              <a:t>Optimize out parts of the model that cannot impact measures.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29481D3-6132-3041-BA0E-B4BFDAFD14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4887" y="3033050"/>
            <a:ext cx="710490" cy="71049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9F2DB6C-0AB6-5E46-A1DF-EC8D6E3D4C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9553" y="3013314"/>
            <a:ext cx="888112" cy="88811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31A0F7C-0234-EA42-9802-FFE0554E9A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5282" y="3093902"/>
            <a:ext cx="726936" cy="72693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D72A35D-B519-8443-8D30-6328D57676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55637" y="2956574"/>
            <a:ext cx="863442" cy="86344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E4747E3-D49D-DB45-ACF5-3CBAD594CF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18777" y="2956574"/>
            <a:ext cx="863442" cy="863442"/>
          </a:xfrm>
          <a:prstGeom prst="rect">
            <a:avLst/>
          </a:prstGeom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41093B3-DD8E-0947-874B-BDC17DEC4AB8}"/>
              </a:ext>
            </a:extLst>
          </p:cNvPr>
          <p:cNvCxnSpPr>
            <a:cxnSpLocks/>
          </p:cNvCxnSpPr>
          <p:nvPr/>
        </p:nvCxnSpPr>
        <p:spPr>
          <a:xfrm>
            <a:off x="6039696" y="3388295"/>
            <a:ext cx="372247" cy="0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31D310B-F477-1341-9015-2FF3FA3DBBB4}"/>
              </a:ext>
            </a:extLst>
          </p:cNvPr>
          <p:cNvCxnSpPr>
            <a:cxnSpLocks/>
          </p:cNvCxnSpPr>
          <p:nvPr/>
        </p:nvCxnSpPr>
        <p:spPr>
          <a:xfrm>
            <a:off x="7120781" y="3397066"/>
            <a:ext cx="372247" cy="0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A2C0A3B-D463-5A4B-92D5-AFA1968462C7}"/>
              </a:ext>
            </a:extLst>
          </p:cNvPr>
          <p:cNvCxnSpPr>
            <a:cxnSpLocks/>
          </p:cNvCxnSpPr>
          <p:nvPr/>
        </p:nvCxnSpPr>
        <p:spPr>
          <a:xfrm>
            <a:off x="7872674" y="3408030"/>
            <a:ext cx="372247" cy="0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BC8C1D2-587E-7A48-81C3-B16A5A356CFA}"/>
              </a:ext>
            </a:extLst>
          </p:cNvPr>
          <p:cNvCxnSpPr>
            <a:cxnSpLocks/>
          </p:cNvCxnSpPr>
          <p:nvPr/>
        </p:nvCxnSpPr>
        <p:spPr>
          <a:xfrm>
            <a:off x="5118691" y="3383909"/>
            <a:ext cx="372247" cy="0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C1E71753-24A1-2742-AE68-E286AD68B456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rot="2700000">
            <a:off x="4353958" y="2039235"/>
            <a:ext cx="1066800" cy="10668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87DB630E-C831-A647-B411-C085CDEC4D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8260" y="4271472"/>
            <a:ext cx="710490" cy="71049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E06D0B32-BB25-7C42-966B-5405F129A1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8475" y="4255026"/>
            <a:ext cx="726936" cy="72693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91C4984-2E44-2B41-BA71-7ACAD6405E1B}"/>
              </a:ext>
            </a:extLst>
          </p:cNvPr>
          <p:cNvSpPr txBox="1"/>
          <p:nvPr/>
        </p:nvSpPr>
        <p:spPr>
          <a:xfrm>
            <a:off x="6549971" y="4303551"/>
            <a:ext cx="6431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&gt;&gt;</a:t>
            </a:r>
          </a:p>
        </p:txBody>
      </p:sp>
    </p:spTree>
    <p:extLst>
      <p:ext uri="{BB962C8B-B14F-4D97-AF65-F5344CB8AC3E}">
        <p14:creationId xmlns:p14="http://schemas.microsoft.com/office/powerpoint/2010/main" val="2197615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577157-98EA-9442-A51A-3D7B8D2D0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336" y="1050925"/>
            <a:ext cx="8201413" cy="404893"/>
          </a:xfrm>
        </p:spPr>
        <p:txBody>
          <a:bodyPr/>
          <a:lstStyle/>
          <a:p>
            <a:r>
              <a:rPr lang="en-US" dirty="0"/>
              <a:t>AMIDOL Modeling Stack</a:t>
            </a:r>
          </a:p>
        </p:txBody>
      </p:sp>
      <p:pic>
        <p:nvPicPr>
          <p:cNvPr id="6" name="Content Placeholder 7">
            <a:extLst>
              <a:ext uri="{FF2B5EF4-FFF2-40B4-BE49-F238E27FC236}">
                <a16:creationId xmlns:a16="http://schemas.microsoft.com/office/drawing/2014/main" id="{733B9633-DA52-E243-8F88-0A8309AEF219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1140107" y="1455818"/>
            <a:ext cx="6863786" cy="5077321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29A374E-8E8F-CB4A-93BC-409E538B02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063" y="3497583"/>
            <a:ext cx="2117396" cy="744812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A3EF687-8C5F-F948-99FF-27C4198130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2319" y="2381176"/>
            <a:ext cx="1442335" cy="744812"/>
          </a:xfrm>
          <a:prstGeom prst="rect">
            <a:avLst/>
          </a:prstGeo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FC08C3A-E17D-7B42-9F98-E1888F8A57B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5"/>
          <a:stretch>
            <a:fillRect/>
          </a:stretch>
        </p:blipFill>
        <p:spPr>
          <a:xfrm>
            <a:off x="5388540" y="3769913"/>
            <a:ext cx="1432332" cy="744812"/>
          </a:xfrm>
          <a:solidFill>
            <a:schemeClr val="bg1"/>
          </a:solidFill>
          <a:ln w="38100">
            <a:solidFill>
              <a:schemeClr val="accent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EDDEE53-0FF2-114B-988E-F90F20CEF01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60823" y="2276677"/>
            <a:ext cx="806219" cy="942334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BAAA4F39-8055-4045-BBB9-10CAD7A35C2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680924" y="4678450"/>
            <a:ext cx="744812" cy="744812"/>
          </a:xfrm>
          <a:prstGeom prst="rect">
            <a:avLst/>
          </a:prstGeom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17FAD2B7-3E62-1440-B25E-63A80CC30D9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704573" y="5306061"/>
            <a:ext cx="772376" cy="52209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BCB1628-761A-224E-B218-2306A462A04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760823" y="4658023"/>
            <a:ext cx="886206" cy="1296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529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72576" y="3937922"/>
            <a:ext cx="4998848" cy="388713"/>
          </a:xfrm>
        </p:spPr>
        <p:txBody>
          <a:bodyPr/>
          <a:lstStyle/>
          <a:p>
            <a:pPr algn="ctr"/>
            <a:r>
              <a:rPr lang="en-US" sz="2000" dirty="0"/>
              <a:t>Thank you!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Questions?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http://</a:t>
            </a:r>
            <a:r>
              <a:rPr lang="en-US" sz="2000" dirty="0" err="1"/>
              <a:t>amidol.galois.com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https://</a:t>
            </a:r>
            <a:r>
              <a:rPr lang="en-US" sz="2000" dirty="0" err="1"/>
              <a:t>github.com</a:t>
            </a:r>
            <a:r>
              <a:rPr lang="en-US" sz="2000" dirty="0"/>
              <a:t>/</a:t>
            </a:r>
            <a:r>
              <a:rPr lang="en-US" sz="2000" dirty="0" err="1"/>
              <a:t>GaloisInc</a:t>
            </a:r>
            <a:r>
              <a:rPr lang="en-US" sz="2000" dirty="0"/>
              <a:t>/AMIDOL/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 err="1"/>
              <a:t>ewdavis@galois.com</a:t>
            </a:r>
            <a:endParaRPr lang="en-US" sz="2000" dirty="0"/>
          </a:p>
        </p:txBody>
      </p:sp>
      <p:pic>
        <p:nvPicPr>
          <p:cNvPr id="9" name="Picture 8" descr="galois-pre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4854" y="1381379"/>
            <a:ext cx="2734292" cy="716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6832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AEBD0-6751-2B49-ACBA-819FFAF3C0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Formulation Inference: Ontology Binding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876061-B313-C042-8780-9CE49EBCFF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dirty="0"/>
              <a:t>Attempt to bind </a:t>
            </a:r>
            <a:r>
              <a:rPr lang="en-US" dirty="0">
                <a:solidFill>
                  <a:schemeClr val="accent1"/>
                </a:solidFill>
              </a:rPr>
              <a:t>Structured Knowledge </a:t>
            </a:r>
            <a:r>
              <a:rPr lang="en-US" b="0" dirty="0"/>
              <a:t>representations to new palette elements, forming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Abstract Knowledge </a:t>
            </a:r>
            <a:r>
              <a:rPr lang="en-US" b="0" dirty="0"/>
              <a:t>representations.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65B303E-2A0F-EE42-AD9D-A00A193A1B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337" y="4302441"/>
            <a:ext cx="3257550" cy="1820546"/>
          </a:xfrm>
          <a:prstGeom prst="rect">
            <a:avLst/>
          </a:prstGeom>
        </p:spPr>
      </p:pic>
      <p:pic>
        <p:nvPicPr>
          <p:cNvPr id="13" name="Content Placeholder 4">
            <a:extLst>
              <a:ext uri="{FF2B5EF4-FFF2-40B4-BE49-F238E27FC236}">
                <a16:creationId xmlns:a16="http://schemas.microsoft.com/office/drawing/2014/main" id="{4838BC6E-6F5B-5F47-B377-50A9A26EA4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198" y="2590705"/>
            <a:ext cx="7916777" cy="1711736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C7ED72E-48BE-0D4A-B45C-005BCC033243}"/>
              </a:ext>
            </a:extLst>
          </p:cNvPr>
          <p:cNvCxnSpPr>
            <a:cxnSpLocks/>
          </p:cNvCxnSpPr>
          <p:nvPr/>
        </p:nvCxnSpPr>
        <p:spPr>
          <a:xfrm flipV="1">
            <a:off x="876300" y="3200401"/>
            <a:ext cx="0" cy="54609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A7B8EB1-6DB2-4D48-B06D-745929AE4FF7}"/>
              </a:ext>
            </a:extLst>
          </p:cNvPr>
          <p:cNvCxnSpPr>
            <a:cxnSpLocks/>
          </p:cNvCxnSpPr>
          <p:nvPr/>
        </p:nvCxnSpPr>
        <p:spPr>
          <a:xfrm flipV="1">
            <a:off x="3723887" y="4165600"/>
            <a:ext cx="0" cy="5207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3328E6A-E479-D142-92A6-A934A9FE11DF}"/>
              </a:ext>
            </a:extLst>
          </p:cNvPr>
          <p:cNvSpPr txBox="1"/>
          <p:nvPr/>
        </p:nvSpPr>
        <p:spPr>
          <a:xfrm>
            <a:off x="2983942" y="4805322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H1N1 Vaccine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50C45EF-5B21-FE4B-80AE-19C1FD53EC1C}"/>
              </a:ext>
            </a:extLst>
          </p:cNvPr>
          <p:cNvSpPr txBox="1"/>
          <p:nvPr/>
        </p:nvSpPr>
        <p:spPr>
          <a:xfrm>
            <a:off x="-8205" y="3814087"/>
            <a:ext cx="17690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H1N1 (organism)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6F46A79-1AE8-5943-A540-85A65E611307}"/>
              </a:ext>
            </a:extLst>
          </p:cNvPr>
          <p:cNvCxnSpPr>
            <a:cxnSpLocks/>
          </p:cNvCxnSpPr>
          <p:nvPr/>
        </p:nvCxnSpPr>
        <p:spPr>
          <a:xfrm>
            <a:off x="4013200" y="2773553"/>
            <a:ext cx="1485900" cy="16014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BDCA7352-8D1D-8B40-9550-C93E9794A73E}"/>
              </a:ext>
            </a:extLst>
          </p:cNvPr>
          <p:cNvSpPr txBox="1"/>
          <p:nvPr/>
        </p:nvSpPr>
        <p:spPr>
          <a:xfrm>
            <a:off x="1152189" y="2404221"/>
            <a:ext cx="5771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Completely decorated ontology element, ”virus (organism)”</a:t>
            </a:r>
          </a:p>
        </p:txBody>
      </p:sp>
    </p:spTree>
    <p:extLst>
      <p:ext uri="{BB962C8B-B14F-4D97-AF65-F5344CB8AC3E}">
        <p14:creationId xmlns:p14="http://schemas.microsoft.com/office/powerpoint/2010/main" val="38435513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DE1E1C8-A497-CB48-9A45-C0A487993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VDSOL Improvements – Differential Equations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A704BDE-5743-8943-BDD3-FF037A78102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Further extended VDSOLs to support equations.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Users can input custom equations into AMIDOL representing: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Initial conditions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Constants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Differential equations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Can read differential equations from LaTeX source.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Represents an entirely new type of VDSOL, showing the flexibility of languages AMIDOL can support.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204F148-80BD-7643-94F3-EE971C851EE8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789487" y="1603904"/>
            <a:ext cx="3878262" cy="2310112"/>
          </a:xfrm>
        </p:spPr>
      </p:pic>
      <p:pic>
        <p:nvPicPr>
          <p:cNvPr id="9" name="Content Placeholder 7">
            <a:extLst>
              <a:ext uri="{FF2B5EF4-FFF2-40B4-BE49-F238E27FC236}">
                <a16:creationId xmlns:a16="http://schemas.microsoft.com/office/drawing/2014/main" id="{26EF5A2E-E3D3-CF44-B6FB-6A3F18665C2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790846" y="3914016"/>
            <a:ext cx="3875543" cy="231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245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5BDCA-83A3-DD47-8D54-E538368AA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VDSOL Improvements – Differential Equations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EC1EFF-EC86-9245-A142-DB4583AF957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Identifying process algebraic interpretations of differential equations.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0AEB51-023C-F948-9D16-2FB675064B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4974" y="1693862"/>
            <a:ext cx="2707050" cy="3081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4549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5BDCA-83A3-DD47-8D54-E538368AA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VDSOL Improvements – Differential Equations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EC1EFF-EC86-9245-A142-DB4583AF957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Identifying process algebraic interpretations of differential equations.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State variable (S)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0AEB51-023C-F948-9D16-2FB675064B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4974" y="1693862"/>
            <a:ext cx="2707050" cy="308161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5F6E534-448B-6D4B-ADC8-5937807FAAB7}"/>
              </a:ext>
            </a:extLst>
          </p:cNvPr>
          <p:cNvSpPr/>
          <p:nvPr/>
        </p:nvSpPr>
        <p:spPr>
          <a:xfrm>
            <a:off x="5717822" y="1818909"/>
            <a:ext cx="669531" cy="897397"/>
          </a:xfrm>
          <a:prstGeom prst="rect">
            <a:avLst/>
          </a:prstGeom>
          <a:noFill/>
          <a:ln w="63500">
            <a:solidFill>
              <a:srgbClr val="FFC32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6638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5BDCA-83A3-DD47-8D54-E538368AA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VDSOL Improvements – Differential Equations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EC1EFF-EC86-9245-A142-DB4583AF957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Identifying process algebraic interpretations of differential equations.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State variable (S,I)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0AEB51-023C-F948-9D16-2FB675064B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4974" y="1693862"/>
            <a:ext cx="2707050" cy="308161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5F6E534-448B-6D4B-ADC8-5937807FAAB7}"/>
              </a:ext>
            </a:extLst>
          </p:cNvPr>
          <p:cNvSpPr/>
          <p:nvPr/>
        </p:nvSpPr>
        <p:spPr>
          <a:xfrm>
            <a:off x="5455315" y="2785968"/>
            <a:ext cx="669531" cy="897397"/>
          </a:xfrm>
          <a:prstGeom prst="rect">
            <a:avLst/>
          </a:prstGeom>
          <a:noFill/>
          <a:ln w="63500">
            <a:solidFill>
              <a:srgbClr val="FFC32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0339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5BDCA-83A3-DD47-8D54-E538368AA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VDSOL Improvements – Differential Equations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EC1EFF-EC86-9245-A142-DB4583AF957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Identifying process algebraic interpretations of differential equations.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State variable (S,I,R)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0AEB51-023C-F948-9D16-2FB675064B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4974" y="1693862"/>
            <a:ext cx="2707050" cy="308161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5F6E534-448B-6D4B-ADC8-5937807FAAB7}"/>
              </a:ext>
            </a:extLst>
          </p:cNvPr>
          <p:cNvSpPr/>
          <p:nvPr/>
        </p:nvSpPr>
        <p:spPr>
          <a:xfrm>
            <a:off x="6031733" y="3781050"/>
            <a:ext cx="669531" cy="897397"/>
          </a:xfrm>
          <a:prstGeom prst="rect">
            <a:avLst/>
          </a:prstGeom>
          <a:noFill/>
          <a:ln w="63500">
            <a:solidFill>
              <a:srgbClr val="FFC32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7141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17551</TotalTime>
  <Words>1448</Words>
  <Application>Microsoft Macintosh PowerPoint</Application>
  <PresentationFormat>On-screen Show (4:3)</PresentationFormat>
  <Paragraphs>209</Paragraphs>
  <Slides>34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0" baseType="lpstr">
      <vt:lpstr>Arial</vt:lpstr>
      <vt:lpstr>Calibri</vt:lpstr>
      <vt:lpstr>Helvetica</vt:lpstr>
      <vt:lpstr>Helvetica Light</vt:lpstr>
      <vt:lpstr>Wingdings</vt:lpstr>
      <vt:lpstr>Office Theme</vt:lpstr>
      <vt:lpstr>Automated Scientific Knowledge Extraction December 4th, 2019 PI Meeting  AMIDOL</vt:lpstr>
      <vt:lpstr>Integrated Prototype</vt:lpstr>
      <vt:lpstr>AMIDOL – Recent Advancements</vt:lpstr>
      <vt:lpstr>Formulation Inference: Ontology Binding</vt:lpstr>
      <vt:lpstr>VDSOL Improvements – Differential Equations</vt:lpstr>
      <vt:lpstr>VDSOL Improvements – Differential Equations</vt:lpstr>
      <vt:lpstr>VDSOL Improvements – Differential Equations</vt:lpstr>
      <vt:lpstr>VDSOL Improvements – Differential Equations</vt:lpstr>
      <vt:lpstr>VDSOL Improvements – Differential Equations</vt:lpstr>
      <vt:lpstr>VDSOL Improvements – Differential Equations</vt:lpstr>
      <vt:lpstr>VDSOL Improvements – Differential Equations</vt:lpstr>
      <vt:lpstr>Knowledge Discovery and Curation</vt:lpstr>
      <vt:lpstr>How do we help leverage AMIDOL for all of ASKE?</vt:lpstr>
      <vt:lpstr>AMIDOL – Recent Advancements</vt:lpstr>
      <vt:lpstr>Constructing, Transforming, and Sharing Models</vt:lpstr>
      <vt:lpstr>Read/Write Model</vt:lpstr>
      <vt:lpstr>Infer/Read VDSOL</vt:lpstr>
      <vt:lpstr>Read/Write Results</vt:lpstr>
      <vt:lpstr>Transform/Execute Model</vt:lpstr>
      <vt:lpstr>Model Transformation Algebra</vt:lpstr>
      <vt:lpstr>Model Transformation Algebra</vt:lpstr>
      <vt:lpstr>Model Transformation Algebra</vt:lpstr>
      <vt:lpstr>Model Transformation Algebra</vt:lpstr>
      <vt:lpstr>Model Transformation Algebra</vt:lpstr>
      <vt:lpstr>Allows Compositional Modeling</vt:lpstr>
      <vt:lpstr>Measure Algebras and Results dB</vt:lpstr>
      <vt:lpstr>Measure Algebras</vt:lpstr>
      <vt:lpstr>Measure Algebras</vt:lpstr>
      <vt:lpstr>Measure Algebras</vt:lpstr>
      <vt:lpstr>Model/Measure Algebras</vt:lpstr>
      <vt:lpstr>Model/Measure Algebras</vt:lpstr>
      <vt:lpstr>Model/Measure Algebras</vt:lpstr>
      <vt:lpstr>AMIDOL Modeling Stack</vt:lpstr>
      <vt:lpstr>Thank you!  Questions?  http://amidol.galois.com  https://github.com/GaloisInc/AMIDOL/  ewdavis@galois.com</vt:lpstr>
    </vt:vector>
  </TitlesOfParts>
  <Company>Jessica Tate LLC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Jessica Tate</dc:creator>
  <cp:lastModifiedBy>Eric Davis</cp:lastModifiedBy>
  <cp:revision>198</cp:revision>
  <dcterms:created xsi:type="dcterms:W3CDTF">2014-09-29T19:50:07Z</dcterms:created>
  <dcterms:modified xsi:type="dcterms:W3CDTF">2019-12-04T20:20:53Z</dcterms:modified>
</cp:coreProperties>
</file>